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notesSlides/notesSlide38.xml" ContentType="application/vnd.openxmlformats-officedocument.presentationml.notesSlide+xml"/>
  <Override PartName="/ppt/tags/tag4.xml" ContentType="application/vnd.openxmlformats-officedocument.presentationml.tags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tags/tag5.xml" ContentType="application/vnd.openxmlformats-officedocument.presentationml.tags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tags/tag2.xml" ContentType="application/vnd.openxmlformats-officedocument.presentationml.tags+xml"/>
  <Default Extension="wmf" ContentType="image/x-wmf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9412" r:id="rId2"/>
    <p:sldId id="9364" r:id="rId3"/>
    <p:sldId id="9783" r:id="rId4"/>
    <p:sldId id="9762" r:id="rId5"/>
    <p:sldId id="9763" r:id="rId6"/>
    <p:sldId id="9764" r:id="rId7"/>
    <p:sldId id="9765" r:id="rId8"/>
    <p:sldId id="9766" r:id="rId9"/>
    <p:sldId id="9767" r:id="rId10"/>
    <p:sldId id="9769" r:id="rId11"/>
    <p:sldId id="9770" r:id="rId12"/>
    <p:sldId id="9771" r:id="rId13"/>
    <p:sldId id="9772" r:id="rId14"/>
    <p:sldId id="9773" r:id="rId15"/>
    <p:sldId id="9774" r:id="rId16"/>
    <p:sldId id="9775" r:id="rId17"/>
    <p:sldId id="9776" r:id="rId18"/>
    <p:sldId id="9869" r:id="rId19"/>
    <p:sldId id="9778" r:id="rId20"/>
    <p:sldId id="9779" r:id="rId21"/>
    <p:sldId id="9780" r:id="rId22"/>
    <p:sldId id="9781" r:id="rId23"/>
    <p:sldId id="9782" r:id="rId24"/>
    <p:sldId id="9789" r:id="rId25"/>
    <p:sldId id="9819" r:id="rId26"/>
    <p:sldId id="9708" r:id="rId27"/>
    <p:sldId id="9709" r:id="rId28"/>
    <p:sldId id="9695" r:id="rId29"/>
    <p:sldId id="9678" r:id="rId30"/>
    <p:sldId id="9750" r:id="rId31"/>
    <p:sldId id="9723" r:id="rId32"/>
    <p:sldId id="9659" r:id="rId33"/>
    <p:sldId id="9685" r:id="rId34"/>
    <p:sldId id="9755" r:id="rId35"/>
    <p:sldId id="9736" r:id="rId36"/>
    <p:sldId id="9756" r:id="rId37"/>
    <p:sldId id="9737" r:id="rId38"/>
    <p:sldId id="9757" r:id="rId39"/>
    <p:sldId id="9738" r:id="rId40"/>
    <p:sldId id="9758" r:id="rId41"/>
    <p:sldId id="9820" r:id="rId42"/>
    <p:sldId id="9862" r:id="rId43"/>
    <p:sldId id="9855" r:id="rId44"/>
    <p:sldId id="9861" r:id="rId45"/>
    <p:sldId id="9858" r:id="rId46"/>
    <p:sldId id="9860" r:id="rId47"/>
    <p:sldId id="9822" r:id="rId48"/>
    <p:sldId id="9823" r:id="rId49"/>
    <p:sldId id="9870" r:id="rId50"/>
    <p:sldId id="9824" r:id="rId51"/>
    <p:sldId id="9825" r:id="rId52"/>
    <p:sldId id="9871" r:id="rId53"/>
    <p:sldId id="9826" r:id="rId54"/>
    <p:sldId id="9827" r:id="rId55"/>
    <p:sldId id="9872" r:id="rId56"/>
    <p:sldId id="9828" r:id="rId57"/>
    <p:sldId id="9829" r:id="rId58"/>
    <p:sldId id="9873" r:id="rId59"/>
    <p:sldId id="9821" r:id="rId60"/>
    <p:sldId id="9801" r:id="rId61"/>
    <p:sldId id="9816" r:id="rId62"/>
    <p:sldId id="9798" r:id="rId63"/>
    <p:sldId id="9814" r:id="rId64"/>
    <p:sldId id="9863" r:id="rId65"/>
    <p:sldId id="9815" r:id="rId66"/>
    <p:sldId id="9864" r:id="rId67"/>
    <p:sldId id="9878" r:id="rId68"/>
    <p:sldId id="9879" r:id="rId69"/>
    <p:sldId id="9818" r:id="rId70"/>
    <p:sldId id="9866" r:id="rId71"/>
    <p:sldId id="9868" r:id="rId72"/>
    <p:sldId id="9831" r:id="rId73"/>
    <p:sldId id="9833" r:id="rId74"/>
    <p:sldId id="9836" r:id="rId75"/>
    <p:sldId id="9838" r:id="rId76"/>
    <p:sldId id="9732" r:id="rId77"/>
  </p:sldIdLst>
  <p:sldSz cx="12192000" cy="6858000"/>
  <p:notesSz cx="6858000" cy="9144000"/>
  <p:embeddedFontLst>
    <p:embeddedFont>
      <p:font typeface="方正小标宋_GBK" charset="-122"/>
      <p:regular r:id="rId80"/>
    </p:embeddedFont>
    <p:embeddedFont>
      <p:font typeface="微软雅黑" pitchFamily="34" charset="-122"/>
      <p:regular r:id="rId81"/>
      <p:bold r:id="rId82"/>
    </p:embeddedFont>
    <p:embeddedFont>
      <p:font typeface="方正楷体_GBK" charset="-122"/>
      <p:regular r:id="rId83"/>
    </p:embeddedFont>
    <p:embeddedFont>
      <p:font typeface="方正黑体_GBK" charset="-122"/>
      <p:regular r:id="rId84"/>
    </p:embeddedFont>
    <p:embeddedFont>
      <p:font typeface="等线" pitchFamily="2" charset="-122"/>
      <p:regular r:id="rId85"/>
      <p:bold r:id="rId86"/>
    </p:embeddedFont>
    <p:embeddedFont>
      <p:font typeface="方正仿宋_GBK" charset="-122"/>
      <p:regular r:id="rId87"/>
    </p:embeddedFont>
    <p:embeddedFont>
      <p:font typeface="Calibri" pitchFamily="34" charset="0"/>
      <p:regular r:id="rId88"/>
      <p:bold r:id="rId89"/>
      <p:italic r:id="rId90"/>
      <p:boldItalic r:id="rId91"/>
    </p:embeddedFont>
    <p:embeddedFont>
      <p:font typeface="Cambria Math" pitchFamily="18" charset="0"/>
      <p:regular r:id="rId92"/>
    </p:embeddedFont>
    <p:embeddedFont>
      <p:font typeface="黑体" pitchFamily="49" charset="-122"/>
      <p:regular r:id="rId93"/>
    </p:embeddedFont>
    <p:embeddedFont>
      <p:font typeface="华文细黑" pitchFamily="2" charset="-122"/>
      <p:regular r:id="rId94"/>
    </p:embeddedFont>
    <p:embeddedFont>
      <p:font typeface="Calibri Light" pitchFamily="34" charset="0"/>
      <p:regular r:id="rId95"/>
      <p:italic r:id="rId9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j-lt"/>
        <a:ea typeface="+mj-ea"/>
        <a:cs typeface="+mj-cs"/>
        <a:sym typeface="等线" panose="02010600030101010101" charset="-122"/>
      </a:defRPr>
    </a:lvl9pPr>
  </p:defaultTextStyle>
  <p:extLst>
    <p:ext uri="{521415D9-36F7-43E2-AB2F-B90AF26B5E84}">
      <p14:sectionLst xmlns:p14="http://schemas.microsoft.com/office/powerpoint/2010/main" xmlns="">
        <p14:section name="默认节" id="{ED7DE2C1-9D9F-4833-883E-DE9AECE58326}">
          <p14:sldIdLst>
            <p14:sldId id="9412"/>
            <p14:sldId id="9364"/>
            <p14:sldId id="9783"/>
            <p14:sldId id="9762"/>
            <p14:sldId id="9763"/>
            <p14:sldId id="9764"/>
            <p14:sldId id="9765"/>
            <p14:sldId id="9766"/>
            <p14:sldId id="9767"/>
            <p14:sldId id="9769"/>
            <p14:sldId id="9770"/>
            <p14:sldId id="9771"/>
            <p14:sldId id="9772"/>
            <p14:sldId id="9773"/>
            <p14:sldId id="9774"/>
            <p14:sldId id="9775"/>
            <p14:sldId id="9776"/>
            <p14:sldId id="9869"/>
            <p14:sldId id="9778"/>
            <p14:sldId id="9779"/>
            <p14:sldId id="9780"/>
            <p14:sldId id="9781"/>
            <p14:sldId id="9782"/>
            <p14:sldId id="9789"/>
            <p14:sldId id="9819"/>
            <p14:sldId id="9708"/>
            <p14:sldId id="9709"/>
            <p14:sldId id="9695"/>
            <p14:sldId id="9678"/>
            <p14:sldId id="9750"/>
            <p14:sldId id="9723"/>
            <p14:sldId id="9659"/>
            <p14:sldId id="9685"/>
            <p14:sldId id="9755"/>
            <p14:sldId id="9736"/>
            <p14:sldId id="9756"/>
            <p14:sldId id="9737"/>
            <p14:sldId id="9757"/>
            <p14:sldId id="9738"/>
            <p14:sldId id="9758"/>
            <p14:sldId id="9820"/>
            <p14:sldId id="9862"/>
            <p14:sldId id="9855"/>
            <p14:sldId id="9861"/>
            <p14:sldId id="9858"/>
            <p14:sldId id="9860"/>
            <p14:sldId id="9822"/>
            <p14:sldId id="9823"/>
            <p14:sldId id="9870"/>
            <p14:sldId id="9824"/>
            <p14:sldId id="9825"/>
            <p14:sldId id="9871"/>
            <p14:sldId id="9826"/>
            <p14:sldId id="9827"/>
            <p14:sldId id="9872"/>
            <p14:sldId id="9828"/>
            <p14:sldId id="9829"/>
            <p14:sldId id="9873"/>
            <p14:sldId id="9821"/>
            <p14:sldId id="9801"/>
            <p14:sldId id="9816"/>
            <p14:sldId id="9798"/>
            <p14:sldId id="9814"/>
            <p14:sldId id="9863"/>
            <p14:sldId id="9815"/>
            <p14:sldId id="9864"/>
            <p14:sldId id="9878"/>
            <p14:sldId id="9879"/>
            <p14:sldId id="9818"/>
            <p14:sldId id="9866"/>
            <p14:sldId id="9868"/>
            <p14:sldId id="9831"/>
            <p14:sldId id="9833"/>
            <p14:sldId id="9836"/>
            <p14:sldId id="9838"/>
            <p14:sldId id="973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024">
          <p15:clr>
            <a:srgbClr val="A4A3A4"/>
          </p15:clr>
        </p15:guide>
        <p15:guide id="2" pos="384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 " initials="" lastIdx="5" clrIdx="0"/>
  <p:cmAuthor id="2" name="wm" initials="wm" lastIdx="2" clrIdx="1"/>
  <p:cmAuthor id="3" name="76007451@qq.com" initials="7" lastIdx="5" clrIdx="2"/>
  <p:cmAuthor id="4" name="Yangjc" initials="Y" lastIdx="14" clrIdx="3"/>
  <p:cmAuthor id="5" name="linda" initials="l" lastIdx="19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A3E9FF"/>
    <a:srgbClr val="0989B1"/>
    <a:srgbClr val="CCF5DA"/>
    <a:srgbClr val="777777"/>
    <a:srgbClr val="C0C0C0"/>
    <a:srgbClr val="FFFFFF"/>
    <a:srgbClr val="007298"/>
    <a:srgbClr val="EF830F"/>
    <a:srgbClr val="008080"/>
    <a:srgbClr val="EC5E2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0293" autoAdjust="0"/>
    <p:restoredTop sz="92476" autoAdjust="0"/>
  </p:normalViewPr>
  <p:slideViewPr>
    <p:cSldViewPr snapToGrid="0">
      <p:cViewPr varScale="1">
        <p:scale>
          <a:sx n="88" d="100"/>
          <a:sy n="88" d="100"/>
        </p:scale>
        <p:origin x="-243" y="-60"/>
      </p:cViewPr>
      <p:guideLst>
        <p:guide orient="horz" pos="2024"/>
        <p:guide pos="38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66994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font" Target="fonts/font5.fntdata"/><Relationship Id="rId89" Type="http://schemas.openxmlformats.org/officeDocument/2006/relationships/font" Target="fonts/font10.fntdata"/><Relationship Id="rId97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87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90" Type="http://schemas.openxmlformats.org/officeDocument/2006/relationships/font" Target="fonts/font11.fntdata"/><Relationship Id="rId95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openxmlformats.org/officeDocument/2006/relationships/font" Target="fonts/font14.fntdata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font" Target="fonts/font12.fntdata"/><Relationship Id="rId96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openxmlformats.org/officeDocument/2006/relationships/font" Target="fonts/font15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pPr/>
              <a:t>2020/10/23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 panose="02010600030101010101" charset="-122"/>
      </a:defRPr>
    </a:lvl1pPr>
    <a:lvl2pPr indent="228600" latinLnBrk="0">
      <a:defRPr sz="1200">
        <a:latin typeface="+mj-lt"/>
        <a:ea typeface="+mj-ea"/>
        <a:cs typeface="+mj-cs"/>
        <a:sym typeface="等线" panose="02010600030101010101" charset="-122"/>
      </a:defRPr>
    </a:lvl2pPr>
    <a:lvl3pPr indent="457200" latinLnBrk="0">
      <a:defRPr sz="1200">
        <a:latin typeface="+mj-lt"/>
        <a:ea typeface="+mj-ea"/>
        <a:cs typeface="+mj-cs"/>
        <a:sym typeface="等线" panose="02010600030101010101" charset="-122"/>
      </a:defRPr>
    </a:lvl3pPr>
    <a:lvl4pPr indent="685800" latinLnBrk="0">
      <a:defRPr sz="1200">
        <a:latin typeface="+mj-lt"/>
        <a:ea typeface="+mj-ea"/>
        <a:cs typeface="+mj-cs"/>
        <a:sym typeface="等线" panose="02010600030101010101" charset="-122"/>
      </a:defRPr>
    </a:lvl4pPr>
    <a:lvl5pPr indent="914400" latinLnBrk="0">
      <a:defRPr sz="1200">
        <a:latin typeface="+mj-lt"/>
        <a:ea typeface="+mj-ea"/>
        <a:cs typeface="+mj-cs"/>
        <a:sym typeface="等线" panose="02010600030101010101" charset="-122"/>
      </a:defRPr>
    </a:lvl5pPr>
    <a:lvl6pPr indent="1143000" latinLnBrk="0">
      <a:defRPr sz="1200">
        <a:latin typeface="+mj-lt"/>
        <a:ea typeface="+mj-ea"/>
        <a:cs typeface="+mj-cs"/>
        <a:sym typeface="等线" panose="02010600030101010101" charset="-122"/>
      </a:defRPr>
    </a:lvl6pPr>
    <a:lvl7pPr indent="1371600" latinLnBrk="0">
      <a:defRPr sz="1200">
        <a:latin typeface="+mj-lt"/>
        <a:ea typeface="+mj-ea"/>
        <a:cs typeface="+mj-cs"/>
        <a:sym typeface="等线" panose="02010600030101010101" charset="-122"/>
      </a:defRPr>
    </a:lvl7pPr>
    <a:lvl8pPr indent="1600200" latinLnBrk="0">
      <a:defRPr sz="1200">
        <a:latin typeface="+mj-lt"/>
        <a:ea typeface="+mj-ea"/>
        <a:cs typeface="+mj-cs"/>
        <a:sym typeface="等线" panose="02010600030101010101" charset="-122"/>
      </a:defRPr>
    </a:lvl8pPr>
    <a:lvl9pPr indent="1828800" latinLnBrk="0">
      <a:defRPr sz="1200">
        <a:latin typeface="+mj-lt"/>
        <a:ea typeface="+mj-ea"/>
        <a:cs typeface="+mj-cs"/>
        <a:sym typeface="等线" panose="02010600030101010101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724932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4334495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1689583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992020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5452751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6988048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Mann-Kendall</a:t>
            </a:r>
            <a:r>
              <a:rPr lang="zh-CN" altLang="en-US" dirty="0"/>
              <a:t>检验先构建统计变量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en-US" altLang="zh-CN" dirty="0"/>
              <a:t>S</a:t>
            </a:r>
            <a:r>
              <a:rPr lang="zh-CN" altLang="en-US" dirty="0"/>
              <a:t>为每个样本大于其之前的样本个数减去小于其之前的样本个数 的和</a:t>
            </a:r>
            <a:endParaRPr lang="en-US" altLang="zh-CN" dirty="0"/>
          </a:p>
          <a:p>
            <a:r>
              <a:rPr lang="zh-CN" altLang="en-US" dirty="0"/>
              <a:t>当样本数量大于</a:t>
            </a:r>
            <a:r>
              <a:rPr lang="en-US" altLang="zh-CN" dirty="0"/>
              <a:t>10</a:t>
            </a:r>
            <a:r>
              <a:rPr lang="zh-CN" altLang="en-US" dirty="0"/>
              <a:t>时，可以构造另一个统计量</a:t>
            </a:r>
            <a:r>
              <a:rPr lang="en-US" altLang="zh-CN" dirty="0" err="1"/>
              <a:t>Zc</a:t>
            </a:r>
            <a:r>
              <a:rPr lang="zh-CN" altLang="en-US" dirty="0"/>
              <a:t>，</a:t>
            </a:r>
            <a:r>
              <a:rPr lang="en-US" altLang="zh-CN" dirty="0" err="1"/>
              <a:t>Zc</a:t>
            </a:r>
            <a:r>
              <a:rPr lang="zh-CN" altLang="en-US" dirty="0"/>
              <a:t>是收敛于标准正态分布的。</a:t>
            </a:r>
            <a:endParaRPr lang="en-US" altLang="zh-CN" dirty="0"/>
          </a:p>
          <a:p>
            <a:r>
              <a:rPr lang="zh-CN" altLang="en-US" dirty="0"/>
              <a:t>在给定的</a:t>
            </a:r>
            <a:r>
              <a:rPr lang="en-US" altLang="zh-CN" dirty="0"/>
              <a:t>α </a:t>
            </a:r>
            <a:r>
              <a:rPr lang="zh-CN" altLang="en-US" dirty="0"/>
              <a:t>置信水平，当</a:t>
            </a:r>
            <a:r>
              <a:rPr lang="en-US" altLang="zh-CN" dirty="0" err="1"/>
              <a:t>Zc</a:t>
            </a:r>
            <a:r>
              <a:rPr lang="zh-CN" altLang="en-US" dirty="0"/>
              <a:t>的绝对值大于等于标准正态分布</a:t>
            </a:r>
            <a:r>
              <a:rPr kumimoji="1" lang="el-GR" altLang="zh-CN" i="0" spc="200">
                <a:latin typeface="Cambria Math" panose="02040503050406030204" pitchFamily="18" charset="0"/>
                <a:ea typeface="方正仿宋_GBK" panose="03000509000000000000" pitchFamily="65" charset="-122"/>
                <a:cs typeface="+mn-ea"/>
                <a:sym typeface="+mn-lt"/>
              </a:rPr>
              <a:t>1−𝛼/2</a:t>
            </a:r>
            <a:r>
              <a:rPr kumimoji="1" lang="zh-CN" altLang="en-US" i="0" spc="200">
                <a:latin typeface="Cambria Math" panose="02040503050406030204" pitchFamily="18" charset="0"/>
                <a:ea typeface="方正仿宋_GBK" panose="03000509000000000000" pitchFamily="65" charset="-122"/>
                <a:cs typeface="+mn-ea"/>
                <a:sym typeface="+mn-lt"/>
              </a:rPr>
              <a:t>的</a:t>
            </a:r>
            <a:r>
              <a:rPr lang="zh-CN" altLang="en-US" dirty="0"/>
              <a:t>分位数时，就说明时间序列存在明显的趋势，</a:t>
            </a:r>
            <a:r>
              <a:rPr lang="en-US" altLang="zh-CN" dirty="0" err="1"/>
              <a:t>Zc</a:t>
            </a:r>
            <a:r>
              <a:rPr lang="zh-CN" altLang="en-US" dirty="0"/>
              <a:t>为正值时表示上升趋势，</a:t>
            </a:r>
            <a:r>
              <a:rPr lang="en-US" altLang="zh-CN" dirty="0" err="1"/>
              <a:t>Zc</a:t>
            </a:r>
            <a:r>
              <a:rPr lang="zh-CN" altLang="en-US" dirty="0"/>
              <a:t>为负值时表示下降趋势。</a:t>
            </a:r>
            <a:endParaRPr lang="en-US" altLang="zh-CN" dirty="0"/>
          </a:p>
          <a:p>
            <a:r>
              <a:rPr lang="en-US" altLang="zh-CN" dirty="0"/>
              <a:t>MK</a:t>
            </a:r>
            <a:r>
              <a:rPr lang="zh-CN" altLang="en-US" dirty="0"/>
              <a:t>检验用</a:t>
            </a:r>
            <a:r>
              <a:rPr lang="en-US" altLang="zh-CN" dirty="0"/>
              <a:t>Kendall</a:t>
            </a:r>
            <a:r>
              <a:rPr lang="zh-CN" altLang="en-US" dirty="0"/>
              <a:t>倾斜度来表示变化趋势的大小。</a:t>
            </a:r>
            <a:endParaRPr lang="en-US" altLang="zh-CN" dirty="0"/>
          </a:p>
          <a:p>
            <a:r>
              <a:rPr lang="zh-CN" altLang="en-US" dirty="0"/>
              <a:t>右边是</a:t>
            </a:r>
            <a:r>
              <a:rPr lang="en-US" altLang="zh-CN" dirty="0"/>
              <a:t>MK</a:t>
            </a:r>
            <a:r>
              <a:rPr lang="zh-CN" altLang="en-US" dirty="0"/>
              <a:t>检测的例子，我们分别计算年前</a:t>
            </a:r>
            <a:r>
              <a:rPr lang="en-US" altLang="zh-CN" dirty="0"/>
              <a:t>30</a:t>
            </a:r>
            <a:r>
              <a:rPr lang="zh-CN" altLang="en-US" dirty="0"/>
              <a:t>天和年后</a:t>
            </a:r>
            <a:r>
              <a:rPr lang="en-US" altLang="zh-CN" dirty="0"/>
              <a:t>30</a:t>
            </a:r>
            <a:r>
              <a:rPr lang="zh-CN" altLang="en-US" dirty="0"/>
              <a:t>天的</a:t>
            </a:r>
            <a:r>
              <a:rPr lang="en-US" altLang="zh-CN" dirty="0" err="1"/>
              <a:t>Zc</a:t>
            </a:r>
            <a:r>
              <a:rPr lang="zh-CN" altLang="en-US" dirty="0"/>
              <a:t>值，年前</a:t>
            </a:r>
            <a:r>
              <a:rPr lang="en-US" altLang="zh-CN" dirty="0" err="1"/>
              <a:t>Zc</a:t>
            </a:r>
            <a:r>
              <a:rPr lang="en-US" altLang="zh-CN" dirty="0"/>
              <a:t>=-2.11</a:t>
            </a:r>
            <a:r>
              <a:rPr lang="zh-CN" altLang="en-US" dirty="0"/>
              <a:t>表示存在明显的下降趋势，年后</a:t>
            </a:r>
            <a:r>
              <a:rPr lang="en-US" altLang="zh-CN" dirty="0" err="1"/>
              <a:t>Zc</a:t>
            </a:r>
            <a:r>
              <a:rPr lang="en-US" altLang="zh-CN" dirty="0"/>
              <a:t>=7.46</a:t>
            </a:r>
            <a:r>
              <a:rPr lang="zh-CN" altLang="en-US" dirty="0"/>
              <a:t>表示存在明显的上升趋势，这跟我们眼睛从曲线看到的是一致的。</a:t>
            </a:r>
            <a:endParaRPr lang="en-US" altLang="zh-CN" dirty="0"/>
          </a:p>
          <a:p>
            <a:r>
              <a:rPr lang="zh-CN" altLang="en-US" dirty="0"/>
              <a:t>那么这个用户是在什么时候开始停工、复工的呢，我们可以通过去找倾斜度负的最小和正的最大的日期，也就是下降最快和上升的日期。</a:t>
            </a:r>
            <a:endParaRPr lang="en-US" altLang="zh-CN" dirty="0"/>
          </a:p>
          <a:p>
            <a:r>
              <a:rPr lang="zh-CN" altLang="en-US" dirty="0"/>
              <a:t>我们发现（点击鼠标）在腊月</a:t>
            </a:r>
            <a:r>
              <a:rPr lang="en-US" altLang="zh-CN" dirty="0"/>
              <a:t>21</a:t>
            </a:r>
            <a:r>
              <a:rPr lang="zh-CN" altLang="en-US" dirty="0"/>
              <a:t>日时，倾斜度是负的最小值，说明这个用户在腊月</a:t>
            </a:r>
            <a:r>
              <a:rPr lang="en-US" altLang="zh-CN" dirty="0"/>
              <a:t>21</a:t>
            </a:r>
            <a:r>
              <a:rPr lang="zh-CN" altLang="en-US" dirty="0"/>
              <a:t>日开始停工；（点击鼠标）在正月</a:t>
            </a:r>
            <a:r>
              <a:rPr lang="en-US" altLang="zh-CN" dirty="0"/>
              <a:t>22</a:t>
            </a:r>
            <a:r>
              <a:rPr lang="zh-CN" altLang="en-US" dirty="0"/>
              <a:t>日时，倾斜度是正的最大值，说明这个用户在正月</a:t>
            </a:r>
            <a:r>
              <a:rPr lang="en-US" altLang="zh-CN" dirty="0"/>
              <a:t>22</a:t>
            </a:r>
            <a:r>
              <a:rPr lang="zh-CN" altLang="en-US" dirty="0"/>
              <a:t>日开始复工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12687727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国网标准发布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AcnStamp_ID_2056" hidden="1"/>
          <p:cNvSpPr>
            <a:spLocks noChangeArrowheads="1"/>
          </p:cNvSpPr>
          <p:nvPr/>
        </p:nvSpPr>
        <p:spPr bwMode="auto">
          <a:xfrm>
            <a:off x="11148447" y="1387478"/>
            <a:ext cx="1043554" cy="200045"/>
          </a:xfrm>
          <a:prstGeom prst="leftRightArrow">
            <a:avLst>
              <a:gd name="adj1" fmla="val 100000"/>
              <a:gd name="adj2" fmla="val 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19045" rIns="0" bIns="19045">
            <a:spAutoFit/>
          </a:bodyPr>
          <a:lstStyle>
            <a:lvl1pPr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algn="r" eaLnBrk="0" hangingPunct="0">
              <a:defRPr/>
            </a:pPr>
            <a:r>
              <a:rPr lang="en-US" altLang="zh-CN" sz="1050" b="0">
                <a:ea typeface="微软雅黑" panose="020B0503020204020204" pitchFamily="34" charset="-122"/>
                <a:sym typeface="+mn-ea"/>
              </a:rPr>
              <a:t>MASTER STAMP</a:t>
            </a:r>
            <a:endParaRPr lang="zh-CN" altLang="en-US" sz="900"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2772" name="AcnStpConnector_ID_2057" hidden="1"/>
          <p:cNvCxnSpPr>
            <a:cxnSpLocks noChangeShapeType="1"/>
            <a:stCxn id="32771" idx="2"/>
            <a:endCxn id="32771" idx="0"/>
          </p:cNvCxnSpPr>
          <p:nvPr/>
        </p:nvCxnSpPr>
        <p:spPr bwMode="auto">
          <a:xfrm>
            <a:off x="11148447" y="1387478"/>
            <a:ext cx="1043554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773" name="AcnStpConnector_ID_2058" hidden="1"/>
          <p:cNvCxnSpPr>
            <a:cxnSpLocks noChangeShapeType="1"/>
            <a:stCxn id="32771" idx="4"/>
            <a:endCxn id="32771" idx="6"/>
          </p:cNvCxnSpPr>
          <p:nvPr/>
        </p:nvCxnSpPr>
        <p:spPr bwMode="auto">
          <a:xfrm>
            <a:off x="11148447" y="1587523"/>
            <a:ext cx="1043554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2774" name="AcnSubjectTitle_ID_2059" hidden="1"/>
          <p:cNvSpPr>
            <a:spLocks noChangeArrowheads="1"/>
          </p:cNvSpPr>
          <p:nvPr/>
        </p:nvSpPr>
        <p:spPr bwMode="auto">
          <a:xfrm>
            <a:off x="2926864" y="1420814"/>
            <a:ext cx="931398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200" b="1">
                <a:solidFill>
                  <a:schemeClr val="tx1"/>
                </a:solidFill>
                <a:latin typeface="微软雅黑" panose="020B0503020204020204" pitchFamily="34" charset="-122"/>
                <a:ea typeface="宋体" panose="02010600030101010101" pitchFamily="2" charset="-122"/>
              </a:defRPr>
            </a:lvl9pPr>
          </a:lstStyle>
          <a:p>
            <a:pPr eaLnBrk="0" hangingPunct="0">
              <a:defRPr/>
            </a:pPr>
            <a:r>
              <a:rPr lang="en-US" altLang="zh-CN" sz="1200" b="0">
                <a:latin typeface="华文细黑" panose="02010600040101010101" pitchFamily="2" charset="-122"/>
                <a:ea typeface="华文细黑" panose="02010600040101010101" pitchFamily="2" charset="-122"/>
                <a:sym typeface="华文细黑" panose="02010600040101010101" pitchFamily="2" charset="-122"/>
              </a:rPr>
              <a:t>Subject Title</a:t>
            </a:r>
            <a:endParaRPr lang="zh-CN" altLang="en-US" sz="900"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777" name="灯片编号占位符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414370" y="6411916"/>
            <a:ext cx="726831" cy="3762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750" noProof="1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fld id="{17EF16AC-C750-42D6-8290-C1CD4CF3AD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 bwMode="auto">
          <a:xfrm>
            <a:off x="158111" y="1058873"/>
            <a:ext cx="1178715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309B9A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58111" y="93390"/>
            <a:ext cx="3019048" cy="847619"/>
          </a:xfrm>
          <a:prstGeom prst="rect">
            <a:avLst/>
          </a:prstGeom>
        </p:spPr>
      </p:pic>
      <p:pic>
        <p:nvPicPr>
          <p:cNvPr id="10" name="Picture 11" descr="Untitled-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38794" y="16328"/>
            <a:ext cx="3037114" cy="1004207"/>
          </a:xfrm>
          <a:prstGeom prst="rect">
            <a:avLst/>
          </a:prstGeom>
          <a:noFill/>
          <a:ln w="9525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+mj-lt"/>
          <a:ea typeface="+mj-ea"/>
          <a:cs typeface="+mj-cs"/>
          <a:sym typeface="黑体" panose="02010609060101010101" pitchFamily="49" charset="-122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lvl5pPr>
      <a:lvl6pPr marL="342900" algn="r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lvl6pPr>
      <a:lvl7pPr marL="685800" algn="r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lvl7pPr>
      <a:lvl8pPr marL="1028700" algn="r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lvl8pPr>
      <a:lvl9pPr marL="1370965" algn="r" rtl="0" eaLnBrk="0" fontAlgn="base" hangingPunct="0">
        <a:spcBef>
          <a:spcPct val="0"/>
        </a:spcBef>
        <a:spcAft>
          <a:spcPct val="0"/>
        </a:spcAft>
        <a:defRPr sz="21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lvl9pPr>
    </p:titleStyle>
    <p:bodyStyle>
      <a:lvl1pPr marL="257175" indent="-257175" algn="l" defTabSz="0" rtl="0" eaLnBrk="0" fontAlgn="base" hangingPunct="0">
        <a:spcBef>
          <a:spcPct val="20000"/>
        </a:spcBef>
        <a:spcAft>
          <a:spcPct val="0"/>
        </a:spcAft>
        <a:buChar char="•"/>
        <a:defRPr sz="2100">
          <a:solidFill>
            <a:schemeClr val="tx1"/>
          </a:solidFill>
          <a:latin typeface="+mn-lt"/>
          <a:ea typeface="+mn-ea"/>
          <a:cs typeface="+mn-cs"/>
          <a:sym typeface="黑体" panose="02010609060101010101" pitchFamily="49" charset="-122"/>
        </a:defRPr>
      </a:lvl1pPr>
      <a:lvl2pPr marL="556895" indent="-213995" algn="l" defTabSz="0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2pPr>
      <a:lvl3pPr marL="857250" indent="-171450" algn="l" defTabSz="0" rtl="0" eaLnBrk="0" fontAlgn="base" hangingPunct="0">
        <a:spcBef>
          <a:spcPct val="20000"/>
        </a:spcBef>
        <a:spcAft>
          <a:spcPct val="0"/>
        </a:spcAft>
        <a:buChar char="•"/>
        <a:defRPr sz="15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3pPr>
      <a:lvl4pPr marL="1199515" indent="-171450" algn="l" defTabSz="0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4pPr>
      <a:lvl5pPr marL="1542415" indent="-171450" algn="l" defTabSz="0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5pPr>
      <a:lvl6pPr marL="1885315" indent="-171450" algn="l" defTabSz="0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6pPr>
      <a:lvl7pPr marL="2228215" indent="-171450" algn="l" defTabSz="0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7pPr>
      <a:lvl8pPr marL="2571115" indent="-171450" algn="l" defTabSz="0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8pPr>
      <a:lvl9pPr marL="2914015" indent="-171450" algn="l" defTabSz="0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  <a:sym typeface="黑体" panose="02010609060101010101" pitchFamily="49" charset="-122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09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38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7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56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3.bin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oleObject" Target="../embeddings/oleObject1.bin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oleObject" Target="../embeddings/oleObject6.bin"/><Relationship Id="rId2" Type="http://schemas.openxmlformats.org/officeDocument/2006/relationships/tags" Target="../tags/tag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notesSlide" Target="../notesSlides/notesSlide4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8.png"/><Relationship Id="rId4" Type="http://schemas.openxmlformats.org/officeDocument/2006/relationships/image" Target="../media/image14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"/>
          <p:cNvSpPr txBox="1"/>
          <p:nvPr/>
        </p:nvSpPr>
        <p:spPr>
          <a:xfrm>
            <a:off x="0" y="1916531"/>
            <a:ext cx="12192000" cy="1312988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>
              <a:defRPr sz="7000" b="1">
                <a:latin typeface="方正黑体简体"/>
                <a:ea typeface="方正黑体简体"/>
                <a:cs typeface="方正黑体简体"/>
                <a:sym typeface="方正黑体简体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5800" dirty="0">
                <a:solidFill>
                  <a:srgbClr val="006F6B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cs typeface="+mn-ea"/>
                <a:sym typeface="+mn-lt"/>
              </a:rPr>
              <a:t>一</a:t>
            </a:r>
            <a:r>
              <a:rPr lang="zh-CN" altLang="en-US" sz="5800">
                <a:solidFill>
                  <a:srgbClr val="006F6B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cs typeface="+mn-ea"/>
                <a:sym typeface="+mn-lt"/>
              </a:rPr>
              <a:t>种企业复工</a:t>
            </a:r>
            <a:r>
              <a:rPr lang="zh-CN" altLang="en-US" sz="5800" dirty="0">
                <a:solidFill>
                  <a:srgbClr val="006F6B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cs typeface="+mn-ea"/>
                <a:sym typeface="+mn-lt"/>
              </a:rPr>
              <a:t>复产情况智能分析方法</a:t>
            </a:r>
          </a:p>
        </p:txBody>
      </p:sp>
      <p:sp>
        <p:nvSpPr>
          <p:cNvPr id="10" name="国网大数据中心…"/>
          <p:cNvSpPr txBox="1"/>
          <p:nvPr/>
        </p:nvSpPr>
        <p:spPr>
          <a:xfrm>
            <a:off x="0" y="4453582"/>
            <a:ext cx="12191999" cy="146072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lnSpc>
                <a:spcPct val="200000"/>
              </a:lnSpc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2400" b="1" dirty="0">
                <a:solidFill>
                  <a:srgbClr val="006F6B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国网大数据中心</a:t>
            </a:r>
          </a:p>
          <a:p>
            <a:pPr algn="ctr">
              <a:lnSpc>
                <a:spcPct val="200000"/>
              </a:lnSpc>
              <a:defRPr sz="2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2400" b="1" dirty="0">
                <a:solidFill>
                  <a:srgbClr val="006F6B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二〇二〇</a:t>
            </a:r>
            <a:r>
              <a:rPr sz="2400" b="1" dirty="0">
                <a:solidFill>
                  <a:srgbClr val="006F6B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年</a:t>
            </a:r>
            <a:r>
              <a:rPr lang="zh-CN" altLang="en-US" sz="2400" b="1" dirty="0">
                <a:solidFill>
                  <a:srgbClr val="006F6B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七</a:t>
            </a:r>
            <a:r>
              <a:rPr sz="2400" b="1" dirty="0">
                <a:solidFill>
                  <a:srgbClr val="006F6B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4038934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1157736"/>
            <a:ext cx="8879803" cy="2770343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其它农业生产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91625" y="1076267"/>
            <a:ext cx="2819306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春节期间，其它农业生产活动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受节日和疫情双重影响，前期主要受节日影响，后期主要受疫情影响，疫情对其它农业生产的影响有明显的滞后性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其它农业生产复工评判，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阈值选择是难题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4038934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1157735"/>
            <a:ext cx="8879803" cy="2770343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其它农业生产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91625" y="1076267"/>
            <a:ext cx="2819306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春节期间，其它农业生产活动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受节日和疫情双重影响，前期主要受节日影响，后期主要受疫情影响，疫情对其它农业生产的影响有明显的滞后性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其它农业生产复工评判，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阈值选择是难题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6E196D3-3E14-454E-B3B6-EC40D4B187B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067" y="1157735"/>
            <a:ext cx="8881200" cy="27720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075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4038934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大工业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复工复产速率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91625" y="1157744"/>
            <a:ext cx="2819306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疫情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对农业排灌和其它农业生产活动影响相对较小，但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对大工业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和一般工商业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生产活动的影响相对较大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051C721-62C8-4303-B727-3D3BF6242116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670" y="4038934"/>
            <a:ext cx="8881200" cy="27432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A083C06-4B28-4861-A0EA-67A997B6D58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670" y="1157735"/>
            <a:ext cx="8881200" cy="27720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一般工商业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复工复产速率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91625" y="1157744"/>
            <a:ext cx="2819306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疫情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对农业排灌和其它农业生产活动影响相对较小，但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大工业和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一般工商业生产活动的影响相对较大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573C9F9-250D-43EC-A5AA-02F50A175304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9670" y="1157735"/>
            <a:ext cx="8881200" cy="27720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5123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4038934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农业排灌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复工复产速率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91625" y="1157744"/>
            <a:ext cx="2819306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疫情对农业排灌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和其它农业生产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活动影响相对较小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，但对大工业和一般工商业生产活动的影响相对较大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4038934"/>
            <a:ext cx="8879803" cy="2741812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F477829-9EA1-4518-B85A-6D776D947E0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067" y="1157734"/>
            <a:ext cx="8881200" cy="27720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其它农业生产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复工复产速率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91625" y="1157744"/>
            <a:ext cx="2819306" cy="2125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疫情对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农业排灌和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其它农业生产活动影响相对较小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，但对大工业和一般工商业生产活动的影响相对较大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9"/>
            <a:ext cx="8879803" cy="274182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45"/>
            <a:ext cx="8879803" cy="277036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大工业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公历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91625" y="1031002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春节过后，大工业复工复产仍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，但企业有序复工复产成效显著，且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实际复工复产率远高于统计的复工复产率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对于大工业等用电均一定程度受季节影响的行业，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1157744"/>
            <a:ext cx="8879803" cy="277036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4038941"/>
            <a:ext cx="8879803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大工业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公历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3B095BA-AEF5-4F63-BC83-34689B44FF09}"/>
              </a:ext>
            </a:extLst>
          </p:cNvPr>
          <p:cNvSpPr txBox="1"/>
          <p:nvPr/>
        </p:nvSpPr>
        <p:spPr>
          <a:xfrm>
            <a:off x="9191625" y="1031002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春节过后，大工业复工复产仍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，但企业有序复工复产成效显著，且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实际复工复产率远高于统计的复工复产率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对于大工业等用电均一定程度受季节影响的行业，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5468D8E-9C57-4E7E-A2BF-AD8A66335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41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4EA82B9C-B353-4F43-A70C-F640F4000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43"/>
            <a:ext cx="8879803" cy="277036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一般工商业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公历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91625" y="1031002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春节过后，一般工商业复工复产仍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，但企事业单位有序复工复产成效显著，且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实际复工复产率远高于统计值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对于一般工商业等用电均一定程度受季节影响的行业，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  <p:extLst>
      <p:ext uri="{BB962C8B-B14F-4D97-AF65-F5344CB8AC3E}">
        <p14:creationId xmlns:p14="http://schemas.microsoft.com/office/powerpoint/2010/main" xmlns="" val="109991352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4"/>
            <a:ext cx="8879803" cy="2741814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44"/>
            <a:ext cx="8879803" cy="2770356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一般工商业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公历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84381B7C-ACE4-4DD4-8871-261D63DA201C}"/>
              </a:ext>
            </a:extLst>
          </p:cNvPr>
          <p:cNvSpPr txBox="1"/>
          <p:nvPr/>
        </p:nvSpPr>
        <p:spPr>
          <a:xfrm>
            <a:off x="9191625" y="1031002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春节过后，一般工商业复工复产仍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，但企事业单位有序复工复产成效显著，且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实际复工复产率远高于统计值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对于一般工商业等用电均一定程度受季节影响的行业，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/>
          <p:nvPr/>
        </p:nvSpPr>
        <p:spPr bwMode="auto">
          <a:xfrm>
            <a:off x="5614988" y="0"/>
            <a:ext cx="6423025" cy="68580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87" name="矩形 1"/>
          <p:cNvSpPr/>
          <p:nvPr/>
        </p:nvSpPr>
        <p:spPr bwMode="auto">
          <a:xfrm>
            <a:off x="5029200" y="0"/>
            <a:ext cx="7162800" cy="6886575"/>
          </a:xfrm>
          <a:custGeom>
            <a:avLst/>
            <a:gdLst>
              <a:gd name="connsiteX0" fmla="*/ 4468 w 11280"/>
              <a:gd name="connsiteY0" fmla="*/ 15 h 10845"/>
              <a:gd name="connsiteX1" fmla="*/ 11280 w 11280"/>
              <a:gd name="connsiteY1" fmla="*/ 0 h 10845"/>
              <a:gd name="connsiteX2" fmla="*/ 11280 w 11280"/>
              <a:gd name="connsiteY2" fmla="*/ 10800 h 10845"/>
              <a:gd name="connsiteX3" fmla="*/ 0 w 11280"/>
              <a:gd name="connsiteY3" fmla="*/ 10845 h 10845"/>
              <a:gd name="connsiteX4" fmla="*/ 4468 w 11280"/>
              <a:gd name="connsiteY4" fmla="*/ 15 h 1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r" b="b"/>
            <a:pathLst>
              <a:path w="11280" h="10845">
                <a:moveTo>
                  <a:pt x="4468" y="15"/>
                </a:moveTo>
                <a:lnTo>
                  <a:pt x="11280" y="0"/>
                </a:lnTo>
                <a:lnTo>
                  <a:pt x="11280" y="10800"/>
                </a:lnTo>
                <a:lnTo>
                  <a:pt x="0" y="10845"/>
                </a:lnTo>
                <a:lnTo>
                  <a:pt x="4468" y="15"/>
                </a:lnTo>
                <a:close/>
              </a:path>
            </a:pathLst>
          </a:custGeom>
          <a:gradFill rotWithShape="0">
            <a:gsLst>
              <a:gs pos="0">
                <a:srgbClr val="00A8A6"/>
              </a:gs>
              <a:gs pos="75000">
                <a:srgbClr val="006F6B"/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a</a:t>
            </a:r>
          </a:p>
        </p:txBody>
      </p:sp>
      <p:sp>
        <p:nvSpPr>
          <p:cNvPr id="16414" name="文本框 57"/>
          <p:cNvSpPr txBox="1">
            <a:spLocks noChangeArrowheads="1"/>
          </p:cNvSpPr>
          <p:nvPr/>
        </p:nvSpPr>
        <p:spPr bwMode="auto">
          <a:xfrm>
            <a:off x="628015" y="1092714"/>
            <a:ext cx="143256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目  录</a:t>
            </a:r>
          </a:p>
        </p:txBody>
      </p:sp>
      <p:cxnSp>
        <p:nvCxnSpPr>
          <p:cNvPr id="16415" name="直接连接符 58"/>
          <p:cNvCxnSpPr>
            <a:cxnSpLocks noChangeShapeType="1"/>
          </p:cNvCxnSpPr>
          <p:nvPr/>
        </p:nvCxnSpPr>
        <p:spPr bwMode="auto">
          <a:xfrm>
            <a:off x="630555" y="1832489"/>
            <a:ext cx="4104005" cy="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6407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0895" y="3094355"/>
            <a:ext cx="8369935" cy="376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2110740" y="3313278"/>
            <a:ext cx="206883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数据</a:t>
            </a: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智能</a:t>
            </a: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补全</a:t>
            </a:r>
          </a:p>
        </p:txBody>
      </p:sp>
      <p:sp>
        <p:nvSpPr>
          <p:cNvPr id="28" name="矩形 29"/>
          <p:cNvSpPr>
            <a:spLocks noChangeArrowheads="1"/>
          </p:cNvSpPr>
          <p:nvPr/>
        </p:nvSpPr>
        <p:spPr bwMode="auto">
          <a:xfrm>
            <a:off x="625648" y="3318358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9" name="文本框 30"/>
          <p:cNvSpPr txBox="1">
            <a:spLocks noChangeArrowheads="1"/>
          </p:cNvSpPr>
          <p:nvPr/>
        </p:nvSpPr>
        <p:spPr bwMode="auto">
          <a:xfrm>
            <a:off x="809163" y="3332001"/>
            <a:ext cx="96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2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52" name="Rectangle 6"/>
          <p:cNvSpPr>
            <a:spLocks noChangeArrowheads="1"/>
          </p:cNvSpPr>
          <p:nvPr/>
        </p:nvSpPr>
        <p:spPr bwMode="auto">
          <a:xfrm>
            <a:off x="2110740" y="4501124"/>
            <a:ext cx="232664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基数</a:t>
            </a: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智能</a:t>
            </a: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选择</a:t>
            </a:r>
          </a:p>
        </p:txBody>
      </p:sp>
      <p:sp>
        <p:nvSpPr>
          <p:cNvPr id="53" name="矩形 29"/>
          <p:cNvSpPr>
            <a:spLocks noChangeArrowheads="1"/>
          </p:cNvSpPr>
          <p:nvPr/>
        </p:nvSpPr>
        <p:spPr bwMode="auto">
          <a:xfrm>
            <a:off x="625648" y="4506204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54" name="文本框 30"/>
          <p:cNvSpPr txBox="1">
            <a:spLocks noChangeArrowheads="1"/>
          </p:cNvSpPr>
          <p:nvPr/>
        </p:nvSpPr>
        <p:spPr bwMode="auto">
          <a:xfrm>
            <a:off x="809163" y="4519847"/>
            <a:ext cx="962025" cy="43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3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5916930" y="0"/>
            <a:ext cx="1421765" cy="2619375"/>
          </a:xfrm>
          <a:custGeom>
            <a:avLst/>
            <a:gdLst>
              <a:gd name="connsiteX0" fmla="*/ 0 w 2239"/>
              <a:gd name="connsiteY0" fmla="*/ 4125 h 4125"/>
              <a:gd name="connsiteX1" fmla="*/ 1626 w 2239"/>
              <a:gd name="connsiteY1" fmla="*/ 0 h 4125"/>
              <a:gd name="connsiteX2" fmla="*/ 2239 w 2239"/>
              <a:gd name="connsiteY2" fmla="*/ 0 h 4125"/>
              <a:gd name="connsiteX3" fmla="*/ 568 w 2239"/>
              <a:gd name="connsiteY3" fmla="*/ 4125 h 4125"/>
              <a:gd name="connsiteX4" fmla="*/ 0 w 2239"/>
              <a:gd name="connsiteY4" fmla="*/ 4125 h 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9" h="4125">
                <a:moveTo>
                  <a:pt x="0" y="4125"/>
                </a:moveTo>
                <a:lnTo>
                  <a:pt x="1626" y="0"/>
                </a:lnTo>
                <a:lnTo>
                  <a:pt x="2239" y="0"/>
                </a:lnTo>
                <a:lnTo>
                  <a:pt x="568" y="4125"/>
                </a:lnTo>
                <a:lnTo>
                  <a:pt x="0" y="4125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734560" y="3007995"/>
            <a:ext cx="1700530" cy="3850005"/>
          </a:xfrm>
          <a:custGeom>
            <a:avLst/>
            <a:gdLst>
              <a:gd name="connsiteX0" fmla="*/ 0 w 2678"/>
              <a:gd name="connsiteY0" fmla="*/ 6063 h 6063"/>
              <a:gd name="connsiteX1" fmla="*/ 2513 w 2678"/>
              <a:gd name="connsiteY1" fmla="*/ 12 h 6063"/>
              <a:gd name="connsiteX2" fmla="*/ 2678 w 2678"/>
              <a:gd name="connsiteY2" fmla="*/ 0 h 6063"/>
              <a:gd name="connsiteX3" fmla="*/ 196 w 2678"/>
              <a:gd name="connsiteY3" fmla="*/ 6050 h 6063"/>
              <a:gd name="connsiteX4" fmla="*/ 0 w 2678"/>
              <a:gd name="connsiteY4" fmla="*/ 6063 h 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8" h="6063">
                <a:moveTo>
                  <a:pt x="0" y="6063"/>
                </a:moveTo>
                <a:lnTo>
                  <a:pt x="2513" y="12"/>
                </a:lnTo>
                <a:lnTo>
                  <a:pt x="2678" y="0"/>
                </a:lnTo>
                <a:lnTo>
                  <a:pt x="196" y="6050"/>
                </a:lnTo>
                <a:lnTo>
                  <a:pt x="0" y="6063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4179570" y="5744845"/>
            <a:ext cx="698500" cy="1141730"/>
          </a:xfrm>
          <a:custGeom>
            <a:avLst/>
            <a:gdLst>
              <a:gd name="connsiteX0" fmla="*/ 0 w 1100"/>
              <a:gd name="connsiteY0" fmla="*/ 1750 h 1798"/>
              <a:gd name="connsiteX1" fmla="*/ 767 w 1100"/>
              <a:gd name="connsiteY1" fmla="*/ 0 h 1798"/>
              <a:gd name="connsiteX2" fmla="*/ 1100 w 1100"/>
              <a:gd name="connsiteY2" fmla="*/ 33 h 1798"/>
              <a:gd name="connsiteX3" fmla="*/ 334 w 1100"/>
              <a:gd name="connsiteY3" fmla="*/ 1798 h 1798"/>
              <a:gd name="connsiteX4" fmla="*/ 0 w 1100"/>
              <a:gd name="connsiteY4" fmla="*/ 1750 h 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" h="1798">
                <a:moveTo>
                  <a:pt x="0" y="1750"/>
                </a:moveTo>
                <a:lnTo>
                  <a:pt x="767" y="0"/>
                </a:lnTo>
                <a:lnTo>
                  <a:pt x="1100" y="33"/>
                </a:lnTo>
                <a:lnTo>
                  <a:pt x="334" y="1798"/>
                </a:lnTo>
                <a:lnTo>
                  <a:pt x="0" y="1750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2110740" y="2125432"/>
            <a:ext cx="211963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国家发改委版</a:t>
            </a:r>
          </a:p>
        </p:txBody>
      </p:sp>
      <p:sp>
        <p:nvSpPr>
          <p:cNvPr id="31" name="矩形 29"/>
          <p:cNvSpPr>
            <a:spLocks noChangeArrowheads="1"/>
          </p:cNvSpPr>
          <p:nvPr/>
        </p:nvSpPr>
        <p:spPr bwMode="auto">
          <a:xfrm>
            <a:off x="625648" y="2130512"/>
            <a:ext cx="1329055" cy="488950"/>
          </a:xfrm>
          <a:prstGeom prst="rect">
            <a:avLst/>
          </a:prstGeom>
          <a:solidFill>
            <a:srgbClr val="EC5E2A"/>
          </a:solidFill>
          <a:ln>
            <a:noFill/>
          </a:ln>
        </p:spPr>
        <p:txBody>
          <a:bodyPr anchor="ctr"/>
          <a:lstStyle/>
          <a:p>
            <a:pPr algn="ctr" hangingPunct="1">
              <a:lnSpc>
                <a:spcPct val="120000"/>
              </a:lnSpc>
            </a:pPr>
            <a:endParaRPr lang="zh-CN" altLang="en-US"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35" name="文本框 30"/>
          <p:cNvSpPr txBox="1">
            <a:spLocks noChangeArrowheads="1"/>
          </p:cNvSpPr>
          <p:nvPr/>
        </p:nvSpPr>
        <p:spPr bwMode="auto">
          <a:xfrm>
            <a:off x="809163" y="2144155"/>
            <a:ext cx="96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1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110740" y="5688969"/>
            <a:ext cx="232664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阈值</a:t>
            </a: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智能</a:t>
            </a: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确定</a:t>
            </a:r>
          </a:p>
        </p:txBody>
      </p:sp>
      <p:sp>
        <p:nvSpPr>
          <p:cNvPr id="5" name="矩形 29"/>
          <p:cNvSpPr>
            <a:spLocks noChangeArrowheads="1"/>
          </p:cNvSpPr>
          <p:nvPr/>
        </p:nvSpPr>
        <p:spPr bwMode="auto">
          <a:xfrm>
            <a:off x="625648" y="5694049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7" name="文本框 30"/>
          <p:cNvSpPr txBox="1">
            <a:spLocks noChangeArrowheads="1"/>
          </p:cNvSpPr>
          <p:nvPr/>
        </p:nvSpPr>
        <p:spPr bwMode="auto">
          <a:xfrm>
            <a:off x="809163" y="5708337"/>
            <a:ext cx="962025" cy="43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5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39"/>
            <a:ext cx="8879803" cy="2770356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农业排灌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公历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91625" y="1031002"/>
            <a:ext cx="2819306" cy="254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春节过后，农业排灌活动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主要受天气影响，疫情影响可忽略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4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37"/>
            <a:ext cx="8879803" cy="277035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农业排灌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公历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421DF0D3-65D0-4A20-917A-6E7DB9E650F0}"/>
              </a:ext>
            </a:extLst>
          </p:cNvPr>
          <p:cNvSpPr txBox="1"/>
          <p:nvPr/>
        </p:nvSpPr>
        <p:spPr>
          <a:xfrm>
            <a:off x="9191625" y="1031002"/>
            <a:ext cx="2819306" cy="2541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春节过后，农业排灌活动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主要受天气影响，疫情影响可忽略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1" y="4038920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41" y="1157723"/>
            <a:ext cx="8879803" cy="277035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其它农业生产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公历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91625" y="1031002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春节过后，其它农业生产复工复产仍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，但有序复工复产的成效比较显著，且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实际复工复产率远高于统计值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对于其它农业生产等用电均一定程度受季节影响的行业，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4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36"/>
            <a:ext cx="8879803" cy="277034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其它农业生产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公历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9F0C1D25-3EB3-4905-AD47-FC55AEEADDFA}"/>
              </a:ext>
            </a:extLst>
          </p:cNvPr>
          <p:cNvSpPr txBox="1"/>
          <p:nvPr/>
        </p:nvSpPr>
        <p:spPr>
          <a:xfrm>
            <a:off x="9191625" y="1031002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春节过后，其它农业生产复工复产仍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，但有序复工复产的成效比较显著，且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实际复工复产率远高于统计值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对于其它农业生产等用电均一定程度受季节影响的行业，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存在问题</a:t>
            </a:r>
          </a:p>
        </p:txBody>
      </p:sp>
      <p:sp>
        <p:nvSpPr>
          <p:cNvPr id="3" name="流程图: 摘录 2"/>
          <p:cNvSpPr/>
          <p:nvPr/>
        </p:nvSpPr>
        <p:spPr>
          <a:xfrm rot="16200000">
            <a:off x="5280076" y="2044073"/>
            <a:ext cx="1407583" cy="1266825"/>
          </a:xfrm>
          <a:prstGeom prst="flowChartExtract">
            <a:avLst/>
          </a:prstGeom>
          <a:solidFill>
            <a:srgbClr val="00544A"/>
          </a:solidFill>
          <a:ln w="25400" cap="flat" cmpd="sng" algn="ctr">
            <a:noFill/>
            <a:prstDash val="solid"/>
          </a:ln>
          <a:effectLst/>
        </p:spPr>
        <p:txBody>
          <a:bodyPr vert="eaVert" rtlCol="0" anchor="ctr"/>
          <a:lstStyle/>
          <a:p>
            <a:pPr lvl="0" algn="ctr" hangingPunct="1">
              <a:defRPr/>
            </a:pPr>
            <a:r>
              <a:rPr lang="en-US" altLang="zh-CN" sz="3600" kern="1200" dirty="0">
                <a:solidFill>
                  <a:prstClr val="white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B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楷体_GBK" panose="03000509000000000000" pitchFamily="65" charset="-122"/>
              <a:ea typeface="方正楷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5" name="流程图: 摘录 4"/>
          <p:cNvSpPr/>
          <p:nvPr/>
        </p:nvSpPr>
        <p:spPr>
          <a:xfrm rot="5400000">
            <a:off x="4754978" y="3288163"/>
            <a:ext cx="1407583" cy="1266825"/>
          </a:xfrm>
          <a:prstGeom prst="flowChartExtract">
            <a:avLst/>
          </a:prstGeom>
          <a:solidFill>
            <a:srgbClr val="00544A"/>
          </a:solidFill>
          <a:ln w="25400" cap="flat" cmpd="sng" algn="ctr">
            <a:noFill/>
            <a:prstDash val="solid"/>
          </a:ln>
          <a:effectLst/>
        </p:spPr>
        <p:txBody>
          <a:bodyPr vert="vert270" rtlCol="0" anchor="ctr"/>
          <a:lstStyle/>
          <a:p>
            <a:pPr lvl="0" algn="ctr" hangingPunct="1">
              <a:defRPr/>
            </a:pPr>
            <a:r>
              <a:rPr lang="en-US" altLang="zh-CN" sz="3600" kern="1200" dirty="0">
                <a:solidFill>
                  <a:prstClr val="white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A</a:t>
            </a:r>
            <a:endParaRPr lang="zh-CN" altLang="en-US" sz="3600" kern="1200" dirty="0">
              <a:solidFill>
                <a:prstClr val="white"/>
              </a:solidFill>
              <a:latin typeface="方正楷体_GBK" panose="03000509000000000000" pitchFamily="65" charset="-122"/>
              <a:ea typeface="方正楷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1" name="流程图: 摘录 20"/>
          <p:cNvSpPr/>
          <p:nvPr/>
        </p:nvSpPr>
        <p:spPr>
          <a:xfrm rot="16200000">
            <a:off x="5280076" y="4532253"/>
            <a:ext cx="1407583" cy="1266825"/>
          </a:xfrm>
          <a:prstGeom prst="flowChartExtract">
            <a:avLst/>
          </a:prstGeom>
          <a:solidFill>
            <a:srgbClr val="00544A"/>
          </a:solidFill>
          <a:ln w="25400" cap="flat" cmpd="sng" algn="ctr">
            <a:noFill/>
            <a:prstDash val="solid"/>
          </a:ln>
          <a:effectLst/>
        </p:spPr>
        <p:txBody>
          <a:bodyPr vert="eaVert" rtlCol="0" anchor="ctr"/>
          <a:lstStyle/>
          <a:p>
            <a:pPr lvl="0" algn="ctr" hangingPunct="1">
              <a:defRPr/>
            </a:pPr>
            <a:r>
              <a:rPr lang="en-US" altLang="zh-CN" sz="3600" kern="1200" dirty="0">
                <a:solidFill>
                  <a:prstClr val="white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C</a:t>
            </a:r>
            <a:endParaRPr lang="zh-CN" altLang="en-US" sz="3600" kern="1200" dirty="0">
              <a:solidFill>
                <a:prstClr val="white"/>
              </a:solidFill>
              <a:latin typeface="方正楷体_GBK" panose="03000509000000000000" pitchFamily="65" charset="-122"/>
              <a:ea typeface="方正楷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2" name="TextBox 5"/>
          <p:cNvSpPr txBox="1"/>
          <p:nvPr/>
        </p:nvSpPr>
        <p:spPr>
          <a:xfrm>
            <a:off x="236858" y="3569856"/>
            <a:ext cx="4579196" cy="134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hangingPunct="1">
              <a:lnSpc>
                <a:spcPct val="130000"/>
              </a:lnSpc>
            </a:pPr>
            <a:r>
              <a:rPr lang="zh-CN" altLang="en-US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由于系统或网络等原因，用电信息采集系统可能出现有功日冻结示值缺失，主要参照</a:t>
            </a:r>
            <a:r>
              <a:rPr lang="en-US" altLang="zh-CN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《</a:t>
            </a:r>
            <a:r>
              <a:rPr lang="zh-CN" altLang="en-US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现货市场交易用户缺失数据补全规则</a:t>
            </a:r>
            <a:r>
              <a:rPr lang="en-US" altLang="zh-CN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》</a:t>
            </a:r>
            <a:r>
              <a:rPr lang="zh-CN" altLang="en-US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或用算数平均值补全数据，但表码反超、精度低等问题比较普遍</a:t>
            </a:r>
          </a:p>
        </p:txBody>
      </p:sp>
      <p:sp>
        <p:nvSpPr>
          <p:cNvPr id="23" name="TextBox 7"/>
          <p:cNvSpPr txBox="1"/>
          <p:nvPr/>
        </p:nvSpPr>
        <p:spPr>
          <a:xfrm>
            <a:off x="2093736" y="3168827"/>
            <a:ext cx="291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hangingPunct="1">
              <a:defRPr sz="2000" b="1" kern="1200">
                <a:solidFill>
                  <a:srgbClr val="0070C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数据缺失问题较普遍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2093736" y="3561628"/>
            <a:ext cx="2914033" cy="17281"/>
          </a:xfrm>
          <a:prstGeom prst="line">
            <a:avLst/>
          </a:prstGeom>
          <a:noFill/>
          <a:ln w="19050" cap="flat" cmpd="sng" algn="ctr">
            <a:solidFill>
              <a:srgbClr val="00544A"/>
            </a:solidFill>
            <a:prstDash val="sysDash"/>
          </a:ln>
          <a:effectLst/>
        </p:spPr>
      </p:cxnSp>
      <p:sp>
        <p:nvSpPr>
          <p:cNvPr id="25" name="文本框 24"/>
          <p:cNvSpPr txBox="1"/>
          <p:nvPr/>
        </p:nvSpPr>
        <p:spPr>
          <a:xfrm>
            <a:off x="2109467" y="2767798"/>
            <a:ext cx="2435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hangingPunct="1">
              <a:defRPr sz="2000" b="1" kern="120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</a:defRPr>
            </a:lvl1pPr>
          </a:lstStyle>
          <a:p>
            <a:pPr algn="dist"/>
            <a:r>
              <a:rPr lang="zh-CN" altLang="en-US" dirty="0">
                <a:highlight>
                  <a:srgbClr val="FFFF00"/>
                </a:highlight>
              </a:rPr>
              <a:t>②数据智能补全</a:t>
            </a:r>
          </a:p>
        </p:txBody>
      </p:sp>
      <p:sp>
        <p:nvSpPr>
          <p:cNvPr id="26" name="TextBox 13"/>
          <p:cNvSpPr txBox="1"/>
          <p:nvPr/>
        </p:nvSpPr>
        <p:spPr>
          <a:xfrm>
            <a:off x="6687956" y="2291996"/>
            <a:ext cx="4769693" cy="134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hangingPunct="1">
              <a:lnSpc>
                <a:spcPct val="130000"/>
              </a:lnSpc>
            </a:pPr>
            <a:r>
              <a:rPr lang="zh-CN" altLang="en-US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以</a:t>
            </a:r>
            <a:r>
              <a:rPr lang="en-US" altLang="zh-CN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12</a:t>
            </a:r>
            <a:r>
              <a:rPr lang="zh-CN" altLang="en-US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月日均电量作为复工复产度量基准不合理，因用电量有明显季节特征；从全行业用电量来看，迎峰度冬和迎峰度夏期间为用电高峰，其他时段相对为用电低峰，且不同地区、行业等，均有不同特征</a:t>
            </a:r>
            <a:endParaRPr lang="en-US" altLang="zh-CN" sz="1600" b="1" kern="1200" dirty="0">
              <a:solidFill>
                <a:prstClr val="black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7" name="TextBox 15"/>
          <p:cNvSpPr txBox="1"/>
          <p:nvPr/>
        </p:nvSpPr>
        <p:spPr>
          <a:xfrm>
            <a:off x="6817289" y="1886402"/>
            <a:ext cx="29140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hangingPunct="1">
              <a:defRPr sz="2000" b="1" kern="1200">
                <a:solidFill>
                  <a:srgbClr val="0070C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电量基数选择不合理</a:t>
            </a:r>
          </a:p>
        </p:txBody>
      </p:sp>
      <p:cxnSp>
        <p:nvCxnSpPr>
          <p:cNvPr id="28" name="直接连接符 27"/>
          <p:cNvCxnSpPr/>
          <p:nvPr/>
        </p:nvCxnSpPr>
        <p:spPr>
          <a:xfrm flipV="1">
            <a:off x="6507116" y="2283550"/>
            <a:ext cx="2914033" cy="17281"/>
          </a:xfrm>
          <a:prstGeom prst="line">
            <a:avLst/>
          </a:prstGeom>
          <a:noFill/>
          <a:ln w="19050" cap="flat" cmpd="sng" algn="ctr">
            <a:solidFill>
              <a:srgbClr val="00544A"/>
            </a:solidFill>
            <a:prstDash val="sysDash"/>
          </a:ln>
          <a:effectLst/>
        </p:spPr>
      </p:cxnSp>
      <p:sp>
        <p:nvSpPr>
          <p:cNvPr id="29" name="文本框 28"/>
          <p:cNvSpPr txBox="1"/>
          <p:nvPr/>
        </p:nvSpPr>
        <p:spPr>
          <a:xfrm>
            <a:off x="6817289" y="1480807"/>
            <a:ext cx="246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hangingPunct="1">
              <a:defRPr sz="2000" b="1" kern="120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</a:defRPr>
            </a:lvl1pPr>
          </a:lstStyle>
          <a:p>
            <a:pPr algn="dist"/>
            <a:r>
              <a:rPr lang="zh-CN" altLang="en-US" dirty="0">
                <a:highlight>
                  <a:srgbClr val="FFFF00"/>
                </a:highlight>
              </a:rPr>
              <a:t>③基数智能选择</a:t>
            </a:r>
          </a:p>
        </p:txBody>
      </p:sp>
      <p:sp>
        <p:nvSpPr>
          <p:cNvPr id="30" name="TextBox 9"/>
          <p:cNvSpPr txBox="1"/>
          <p:nvPr/>
        </p:nvSpPr>
        <p:spPr>
          <a:xfrm>
            <a:off x="6687956" y="4806481"/>
            <a:ext cx="4769693" cy="1345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hangingPunct="1">
              <a:lnSpc>
                <a:spcPct val="130000"/>
              </a:lnSpc>
            </a:pPr>
            <a:r>
              <a:rPr lang="zh-CN" altLang="en-US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企业复工评判阈值，先期定为当日电量与去年</a:t>
            </a:r>
            <a:r>
              <a:rPr lang="en-US" altLang="zh-CN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12</a:t>
            </a:r>
            <a:r>
              <a:rPr lang="zh-CN" altLang="en-US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月日均电量比超过</a:t>
            </a:r>
            <a:r>
              <a:rPr lang="en-US" altLang="zh-CN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30%</a:t>
            </a:r>
            <a:r>
              <a:rPr lang="zh-CN" altLang="en-US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，后来调整为</a:t>
            </a:r>
            <a:r>
              <a:rPr lang="en-US" altLang="zh-CN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50%</a:t>
            </a:r>
            <a:r>
              <a:rPr lang="zh-CN" altLang="en-US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，我们还计算了阈值为</a:t>
            </a:r>
            <a:r>
              <a:rPr lang="en-US" altLang="zh-CN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70%</a:t>
            </a:r>
            <a:r>
              <a:rPr lang="zh-CN" altLang="en-US" sz="1600" b="1" kern="1200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时的复工率曲线，但不同阈值的优劣难以区分，原则上不同企业应有差异化的复工阈值</a:t>
            </a:r>
            <a:endParaRPr lang="en-US" altLang="zh-CN" sz="1600" b="1" kern="1200" dirty="0">
              <a:solidFill>
                <a:prstClr val="black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31" name="TextBox 11"/>
          <p:cNvSpPr txBox="1"/>
          <p:nvPr/>
        </p:nvSpPr>
        <p:spPr>
          <a:xfrm>
            <a:off x="6817289" y="4411078"/>
            <a:ext cx="2919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hangingPunct="1">
              <a:defRPr sz="2000" b="1" kern="1200">
                <a:solidFill>
                  <a:srgbClr val="0070C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复工阈值确定是难题</a:t>
            </a:r>
          </a:p>
        </p:txBody>
      </p:sp>
      <p:cxnSp>
        <p:nvCxnSpPr>
          <p:cNvPr id="32" name="直接连接符 31"/>
          <p:cNvCxnSpPr/>
          <p:nvPr/>
        </p:nvCxnSpPr>
        <p:spPr>
          <a:xfrm flipV="1">
            <a:off x="6566160" y="4796627"/>
            <a:ext cx="2914033" cy="17281"/>
          </a:xfrm>
          <a:prstGeom prst="line">
            <a:avLst/>
          </a:prstGeom>
          <a:noFill/>
          <a:ln w="19050" cap="flat" cmpd="sng" algn="ctr">
            <a:solidFill>
              <a:srgbClr val="00544A"/>
            </a:solidFill>
            <a:prstDash val="sysDash"/>
          </a:ln>
          <a:effectLst/>
        </p:spPr>
      </p:cxnSp>
      <p:sp>
        <p:nvSpPr>
          <p:cNvPr id="33" name="文本框 32"/>
          <p:cNvSpPr txBox="1"/>
          <p:nvPr/>
        </p:nvSpPr>
        <p:spPr>
          <a:xfrm>
            <a:off x="6817289" y="4015675"/>
            <a:ext cx="2460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lvl="0" hangingPunct="1">
              <a:defRPr sz="2000" b="1" kern="120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</a:defRPr>
            </a:lvl1pPr>
          </a:lstStyle>
          <a:p>
            <a:pPr algn="dist"/>
            <a:r>
              <a:rPr lang="zh-CN" altLang="en-US" dirty="0">
                <a:highlight>
                  <a:srgbClr val="FFFF00"/>
                </a:highlight>
              </a:rPr>
              <a:t>④阈值智能确定</a:t>
            </a: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50" y="1286315"/>
            <a:ext cx="2647103" cy="1313210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650" y="5041990"/>
            <a:ext cx="2647103" cy="131321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9" grpId="0"/>
      <p:bldP spid="3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/>
          <p:nvPr/>
        </p:nvSpPr>
        <p:spPr bwMode="auto">
          <a:xfrm>
            <a:off x="5614988" y="0"/>
            <a:ext cx="6423025" cy="68580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87" name="矩形 1"/>
          <p:cNvSpPr/>
          <p:nvPr/>
        </p:nvSpPr>
        <p:spPr bwMode="auto">
          <a:xfrm>
            <a:off x="5029200" y="0"/>
            <a:ext cx="7162800" cy="6886575"/>
          </a:xfrm>
          <a:custGeom>
            <a:avLst/>
            <a:gdLst>
              <a:gd name="connsiteX0" fmla="*/ 4468 w 11280"/>
              <a:gd name="connsiteY0" fmla="*/ 15 h 10845"/>
              <a:gd name="connsiteX1" fmla="*/ 11280 w 11280"/>
              <a:gd name="connsiteY1" fmla="*/ 0 h 10845"/>
              <a:gd name="connsiteX2" fmla="*/ 11280 w 11280"/>
              <a:gd name="connsiteY2" fmla="*/ 10800 h 10845"/>
              <a:gd name="connsiteX3" fmla="*/ 0 w 11280"/>
              <a:gd name="connsiteY3" fmla="*/ 10845 h 10845"/>
              <a:gd name="connsiteX4" fmla="*/ 4468 w 11280"/>
              <a:gd name="connsiteY4" fmla="*/ 15 h 1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r" b="b"/>
            <a:pathLst>
              <a:path w="11280" h="10845">
                <a:moveTo>
                  <a:pt x="4468" y="15"/>
                </a:moveTo>
                <a:lnTo>
                  <a:pt x="11280" y="0"/>
                </a:lnTo>
                <a:lnTo>
                  <a:pt x="11280" y="10800"/>
                </a:lnTo>
                <a:lnTo>
                  <a:pt x="0" y="10845"/>
                </a:lnTo>
                <a:lnTo>
                  <a:pt x="4468" y="15"/>
                </a:lnTo>
                <a:close/>
              </a:path>
            </a:pathLst>
          </a:custGeom>
          <a:gradFill rotWithShape="0">
            <a:gsLst>
              <a:gs pos="0">
                <a:srgbClr val="00A8A6"/>
              </a:gs>
              <a:gs pos="75000">
                <a:srgbClr val="006F6B"/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a</a:t>
            </a:r>
          </a:p>
        </p:txBody>
      </p:sp>
      <p:sp>
        <p:nvSpPr>
          <p:cNvPr id="16414" name="文本框 57"/>
          <p:cNvSpPr txBox="1">
            <a:spLocks noChangeArrowheads="1"/>
          </p:cNvSpPr>
          <p:nvPr/>
        </p:nvSpPr>
        <p:spPr bwMode="auto">
          <a:xfrm>
            <a:off x="628015" y="1092714"/>
            <a:ext cx="143256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目  录</a:t>
            </a:r>
          </a:p>
        </p:txBody>
      </p:sp>
      <p:cxnSp>
        <p:nvCxnSpPr>
          <p:cNvPr id="16415" name="直接连接符 58"/>
          <p:cNvCxnSpPr>
            <a:cxnSpLocks noChangeShapeType="1"/>
          </p:cNvCxnSpPr>
          <p:nvPr/>
        </p:nvCxnSpPr>
        <p:spPr bwMode="auto">
          <a:xfrm>
            <a:off x="630555" y="1832489"/>
            <a:ext cx="4104005" cy="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6407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0895" y="3094355"/>
            <a:ext cx="8369935" cy="376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2110740" y="3313278"/>
            <a:ext cx="206883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数据智能补全</a:t>
            </a:r>
          </a:p>
        </p:txBody>
      </p:sp>
      <p:sp>
        <p:nvSpPr>
          <p:cNvPr id="28" name="矩形 29"/>
          <p:cNvSpPr>
            <a:spLocks noChangeArrowheads="1"/>
          </p:cNvSpPr>
          <p:nvPr/>
        </p:nvSpPr>
        <p:spPr bwMode="auto">
          <a:xfrm>
            <a:off x="625648" y="3318358"/>
            <a:ext cx="1329055" cy="488950"/>
          </a:xfrm>
          <a:prstGeom prst="rect">
            <a:avLst/>
          </a:prstGeom>
          <a:solidFill>
            <a:srgbClr val="EC5E2A"/>
          </a:solidFill>
          <a:ln>
            <a:noFill/>
          </a:ln>
        </p:spPr>
        <p:txBody>
          <a:bodyPr anchor="ctr"/>
          <a:lstStyle/>
          <a:p>
            <a:pPr algn="ctr" hangingPunct="1">
              <a:lnSpc>
                <a:spcPct val="120000"/>
              </a:lnSpc>
            </a:pPr>
            <a:endParaRPr lang="zh-CN" altLang="en-US"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9" name="文本框 30"/>
          <p:cNvSpPr txBox="1">
            <a:spLocks noChangeArrowheads="1"/>
          </p:cNvSpPr>
          <p:nvPr/>
        </p:nvSpPr>
        <p:spPr bwMode="auto">
          <a:xfrm>
            <a:off x="809163" y="3332001"/>
            <a:ext cx="96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2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52" name="Rectangle 6"/>
          <p:cNvSpPr>
            <a:spLocks noChangeArrowheads="1"/>
          </p:cNvSpPr>
          <p:nvPr/>
        </p:nvSpPr>
        <p:spPr bwMode="auto">
          <a:xfrm>
            <a:off x="2110740" y="4501124"/>
            <a:ext cx="232664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基数</a:t>
            </a: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智能</a:t>
            </a: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选择</a:t>
            </a:r>
          </a:p>
        </p:txBody>
      </p:sp>
      <p:sp>
        <p:nvSpPr>
          <p:cNvPr id="53" name="矩形 29"/>
          <p:cNvSpPr>
            <a:spLocks noChangeArrowheads="1"/>
          </p:cNvSpPr>
          <p:nvPr/>
        </p:nvSpPr>
        <p:spPr bwMode="auto">
          <a:xfrm>
            <a:off x="625648" y="4506204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54" name="文本框 30"/>
          <p:cNvSpPr txBox="1">
            <a:spLocks noChangeArrowheads="1"/>
          </p:cNvSpPr>
          <p:nvPr/>
        </p:nvSpPr>
        <p:spPr bwMode="auto">
          <a:xfrm>
            <a:off x="809163" y="4519847"/>
            <a:ext cx="962025" cy="43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3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5916930" y="0"/>
            <a:ext cx="1421765" cy="2619375"/>
          </a:xfrm>
          <a:custGeom>
            <a:avLst/>
            <a:gdLst>
              <a:gd name="connsiteX0" fmla="*/ 0 w 2239"/>
              <a:gd name="connsiteY0" fmla="*/ 4125 h 4125"/>
              <a:gd name="connsiteX1" fmla="*/ 1626 w 2239"/>
              <a:gd name="connsiteY1" fmla="*/ 0 h 4125"/>
              <a:gd name="connsiteX2" fmla="*/ 2239 w 2239"/>
              <a:gd name="connsiteY2" fmla="*/ 0 h 4125"/>
              <a:gd name="connsiteX3" fmla="*/ 568 w 2239"/>
              <a:gd name="connsiteY3" fmla="*/ 4125 h 4125"/>
              <a:gd name="connsiteX4" fmla="*/ 0 w 2239"/>
              <a:gd name="connsiteY4" fmla="*/ 4125 h 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9" h="4125">
                <a:moveTo>
                  <a:pt x="0" y="4125"/>
                </a:moveTo>
                <a:lnTo>
                  <a:pt x="1626" y="0"/>
                </a:lnTo>
                <a:lnTo>
                  <a:pt x="2239" y="0"/>
                </a:lnTo>
                <a:lnTo>
                  <a:pt x="568" y="4125"/>
                </a:lnTo>
                <a:lnTo>
                  <a:pt x="0" y="4125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734560" y="3007995"/>
            <a:ext cx="1700530" cy="3850005"/>
          </a:xfrm>
          <a:custGeom>
            <a:avLst/>
            <a:gdLst>
              <a:gd name="connsiteX0" fmla="*/ 0 w 2678"/>
              <a:gd name="connsiteY0" fmla="*/ 6063 h 6063"/>
              <a:gd name="connsiteX1" fmla="*/ 2513 w 2678"/>
              <a:gd name="connsiteY1" fmla="*/ 12 h 6063"/>
              <a:gd name="connsiteX2" fmla="*/ 2678 w 2678"/>
              <a:gd name="connsiteY2" fmla="*/ 0 h 6063"/>
              <a:gd name="connsiteX3" fmla="*/ 196 w 2678"/>
              <a:gd name="connsiteY3" fmla="*/ 6050 h 6063"/>
              <a:gd name="connsiteX4" fmla="*/ 0 w 2678"/>
              <a:gd name="connsiteY4" fmla="*/ 6063 h 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8" h="6063">
                <a:moveTo>
                  <a:pt x="0" y="6063"/>
                </a:moveTo>
                <a:lnTo>
                  <a:pt x="2513" y="12"/>
                </a:lnTo>
                <a:lnTo>
                  <a:pt x="2678" y="0"/>
                </a:lnTo>
                <a:lnTo>
                  <a:pt x="196" y="6050"/>
                </a:lnTo>
                <a:lnTo>
                  <a:pt x="0" y="6063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4179570" y="5744845"/>
            <a:ext cx="698500" cy="1141730"/>
          </a:xfrm>
          <a:custGeom>
            <a:avLst/>
            <a:gdLst>
              <a:gd name="connsiteX0" fmla="*/ 0 w 1100"/>
              <a:gd name="connsiteY0" fmla="*/ 1750 h 1798"/>
              <a:gd name="connsiteX1" fmla="*/ 767 w 1100"/>
              <a:gd name="connsiteY1" fmla="*/ 0 h 1798"/>
              <a:gd name="connsiteX2" fmla="*/ 1100 w 1100"/>
              <a:gd name="connsiteY2" fmla="*/ 33 h 1798"/>
              <a:gd name="connsiteX3" fmla="*/ 334 w 1100"/>
              <a:gd name="connsiteY3" fmla="*/ 1798 h 1798"/>
              <a:gd name="connsiteX4" fmla="*/ 0 w 1100"/>
              <a:gd name="connsiteY4" fmla="*/ 1750 h 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" h="1798">
                <a:moveTo>
                  <a:pt x="0" y="1750"/>
                </a:moveTo>
                <a:lnTo>
                  <a:pt x="767" y="0"/>
                </a:lnTo>
                <a:lnTo>
                  <a:pt x="1100" y="33"/>
                </a:lnTo>
                <a:lnTo>
                  <a:pt x="334" y="1798"/>
                </a:lnTo>
                <a:lnTo>
                  <a:pt x="0" y="1750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2110740" y="2125432"/>
            <a:ext cx="211963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国家发改委版</a:t>
            </a:r>
          </a:p>
        </p:txBody>
      </p:sp>
      <p:sp>
        <p:nvSpPr>
          <p:cNvPr id="31" name="矩形 29"/>
          <p:cNvSpPr>
            <a:spLocks noChangeArrowheads="1"/>
          </p:cNvSpPr>
          <p:nvPr/>
        </p:nvSpPr>
        <p:spPr bwMode="auto">
          <a:xfrm>
            <a:off x="625648" y="2130512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hangingPunct="1">
              <a:lnSpc>
                <a:spcPct val="120000"/>
              </a:lnSpc>
            </a:pPr>
            <a:endParaRPr lang="zh-CN" altLang="en-US"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35" name="文本框 30"/>
          <p:cNvSpPr txBox="1">
            <a:spLocks noChangeArrowheads="1"/>
          </p:cNvSpPr>
          <p:nvPr/>
        </p:nvSpPr>
        <p:spPr bwMode="auto">
          <a:xfrm>
            <a:off x="809163" y="2144155"/>
            <a:ext cx="96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1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110740" y="5688969"/>
            <a:ext cx="232664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阈值</a:t>
            </a: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智能</a:t>
            </a: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确定</a:t>
            </a:r>
          </a:p>
        </p:txBody>
      </p:sp>
      <p:sp>
        <p:nvSpPr>
          <p:cNvPr id="5" name="矩形 29"/>
          <p:cNvSpPr>
            <a:spLocks noChangeArrowheads="1"/>
          </p:cNvSpPr>
          <p:nvPr/>
        </p:nvSpPr>
        <p:spPr bwMode="auto">
          <a:xfrm>
            <a:off x="625648" y="5694049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7" name="文本框 30"/>
          <p:cNvSpPr txBox="1">
            <a:spLocks noChangeArrowheads="1"/>
          </p:cNvSpPr>
          <p:nvPr/>
        </p:nvSpPr>
        <p:spPr bwMode="auto">
          <a:xfrm>
            <a:off x="809163" y="5708337"/>
            <a:ext cx="962025" cy="43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772" y="1168424"/>
            <a:ext cx="4729307" cy="161372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58081" y="230938"/>
            <a:ext cx="653010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业务现状</a:t>
            </a:r>
          </a:p>
        </p:txBody>
      </p:sp>
      <p:sp>
        <p:nvSpPr>
          <p:cNvPr id="13" name="矩形 12"/>
          <p:cNvSpPr/>
          <p:nvPr/>
        </p:nvSpPr>
        <p:spPr>
          <a:xfrm>
            <a:off x="219710" y="1178560"/>
            <a:ext cx="6642735" cy="1569660"/>
          </a:xfrm>
          <a:prstGeom prst="rect">
            <a:avLst/>
          </a:prstGeom>
          <a:ln w="12700">
            <a:noFill/>
            <a:prstDash val="sysDash"/>
          </a:ln>
        </p:spPr>
        <p:txBody>
          <a:bodyPr wrap="square">
            <a:spAutoFit/>
          </a:bodyPr>
          <a:lstStyle/>
          <a:p>
            <a:pPr indent="457200" algn="dist" eaLnBrk="1" hangingPunct="1">
              <a:lnSpc>
                <a:spcPct val="100000"/>
              </a:lnSpc>
            </a:pPr>
            <a:r>
              <a:rPr kumimoji="1"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在实际工作中，由于系统或网络等各种原因，用电信息采集系统可能出现有功日冻结示值缺失，主要参照</a:t>
            </a:r>
            <a:r>
              <a:rPr kumimoji="1" 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《</a:t>
            </a:r>
            <a:r>
              <a:rPr lang="zh-CN" altLang="en-US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+mn-ea"/>
              </a:rPr>
              <a:t>现货市场交易用户缺失数据补全规则</a:t>
            </a:r>
            <a:r>
              <a:rPr kumimoji="1" 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》</a:t>
            </a:r>
            <a:r>
              <a:rPr kumimoji="1"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或用</a:t>
            </a:r>
            <a:r>
              <a:rPr kumimoji="1" lang="zh-CN" altLang="en-US" sz="2400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算数平均值</a:t>
            </a:r>
            <a:r>
              <a:rPr kumimoji="1"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补全数据</a:t>
            </a:r>
            <a:endParaRPr kumimoji="1" lang="zh-CN" sz="2400" b="1" spc="200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19710" y="2858770"/>
            <a:ext cx="11753215" cy="460375"/>
            <a:chOff x="1740422" y="1941080"/>
            <a:chExt cx="2907460" cy="427605"/>
          </a:xfrm>
          <a:solidFill>
            <a:schemeClr val="accent4"/>
          </a:solidFill>
        </p:grpSpPr>
        <p:sp>
          <p:nvSpPr>
            <p:cNvPr id="5" name="矩形 4"/>
            <p:cNvSpPr/>
            <p:nvPr/>
          </p:nvSpPr>
          <p:spPr bwMode="auto">
            <a:xfrm>
              <a:off x="1740422" y="1941080"/>
              <a:ext cx="290725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1219200"/>
              <a:endParaRPr lang="zh-CN" altLang="en-US" sz="1600" b="1" kern="0" dirty="0">
                <a:solidFill>
                  <a:prstClr val="white">
                    <a:lumMod val="95000"/>
                  </a:prst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宋体" panose="02010600030101010101" pitchFamily="2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1740422" y="1941080"/>
              <a:ext cx="2907460" cy="42760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方正楷体_GBK" panose="03000509000000000000" pitchFamily="65" charset="-122"/>
                  <a:ea typeface="方正楷体_GBK" panose="03000509000000000000" pitchFamily="65" charset="-122"/>
                  <a:cs typeface="Times New Roman" panose="02020603050405020304" pitchFamily="18" charset="0"/>
                  <a:sym typeface="+mn-ea"/>
                </a:rPr>
                <a:t>现货市场交易用户缺失数据补全规则</a:t>
              </a:r>
            </a:p>
          </p:txBody>
        </p:sp>
      </p:grpSp>
      <p:sp>
        <p:nvSpPr>
          <p:cNvPr id="7" name="矩形 6"/>
          <p:cNvSpPr/>
          <p:nvPr/>
        </p:nvSpPr>
        <p:spPr>
          <a:xfrm>
            <a:off x="219710" y="3256280"/>
            <a:ext cx="11753215" cy="330009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337820" y="3410862"/>
            <a:ext cx="2619439" cy="311867"/>
          </a:xfrm>
          <a:prstGeom prst="rect">
            <a:avLst/>
          </a:prstGeom>
          <a:solidFill>
            <a:srgbClr val="007298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1219200"/>
            <a:endParaRPr lang="zh-CN" altLang="en-US" sz="1600" b="1" kern="0" dirty="0">
              <a:solidFill>
                <a:prstClr val="white">
                  <a:lumMod val="95000"/>
                </a:prstClr>
              </a:solidFill>
              <a:latin typeface="方正仿宋_GBK" panose="03000509000000000000" pitchFamily="65" charset="-122"/>
              <a:ea typeface="方正仿宋_GBK" panose="03000509000000000000" pitchFamily="65" charset="-122"/>
              <a:sym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38479" y="3382645"/>
            <a:ext cx="2618780" cy="368300"/>
          </a:xfrm>
          <a:prstGeom prst="rect">
            <a:avLst/>
          </a:prstGeom>
          <a:solidFill>
            <a:srgbClr val="007298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缺失点数 </a:t>
            </a:r>
            <a:r>
              <a:rPr lang="en-US" altLang="zh-CN" b="1" dirty="0">
                <a:solidFill>
                  <a:schemeClr val="bg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≤</a:t>
            </a:r>
            <a:r>
              <a:rPr lang="zh-CN" altLang="en-US" b="1" dirty="0">
                <a:solidFill>
                  <a:schemeClr val="bg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2</a:t>
            </a:r>
          </a:p>
        </p:txBody>
      </p:sp>
      <p:sp>
        <p:nvSpPr>
          <p:cNvPr id="19" name="矩形 18"/>
          <p:cNvSpPr/>
          <p:nvPr/>
        </p:nvSpPr>
        <p:spPr>
          <a:xfrm>
            <a:off x="337820" y="3694430"/>
            <a:ext cx="2619439" cy="2719070"/>
          </a:xfrm>
          <a:prstGeom prst="rect">
            <a:avLst/>
          </a:prstGeom>
          <a:solidFill>
            <a:srgbClr val="A3E9FF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indent="457200" algn="l" hangingPunct="1">
              <a:lnSpc>
                <a:spcPts val="3200"/>
              </a:lnSpc>
            </a:pPr>
            <a:endParaRPr kumimoji="1" lang="zh-CN" b="1" spc="200" dirty="0">
              <a:solidFill>
                <a:schemeClr val="tx1">
                  <a:lumMod val="75000"/>
                  <a:lumOff val="2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+mn-ea"/>
              <a:sym typeface="+mn-lt"/>
            </a:endParaRPr>
          </a:p>
          <a:p>
            <a:pPr indent="457200" algn="dist" hangingPunct="1">
              <a:lnSpc>
                <a:spcPts val="3200"/>
              </a:lnSpc>
            </a:pPr>
            <a:r>
              <a:rPr kumimoji="1" lang="zh-CN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取该计量点表计缺点区间内前后时间点的区间电量</a:t>
            </a:r>
            <a:r>
              <a:rPr kumimoji="1" lang="zh-CN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算术平均值</a:t>
            </a:r>
            <a:r>
              <a:rPr kumimoji="1" lang="zh-CN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做为电量拟合值</a:t>
            </a:r>
            <a:endParaRPr kumimoji="1" lang="zh-CN" altLang="en-US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109595" y="3410862"/>
            <a:ext cx="8693785" cy="31186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1219200"/>
            <a:endParaRPr lang="zh-CN" altLang="en-US" sz="1600" b="1" kern="0" dirty="0">
              <a:solidFill>
                <a:prstClr val="white">
                  <a:lumMod val="95000"/>
                </a:prstClr>
              </a:solidFill>
              <a:latin typeface="方正仿宋_GBK" panose="03000509000000000000" pitchFamily="65" charset="-122"/>
              <a:ea typeface="方正仿宋_GBK" panose="03000509000000000000" pitchFamily="65" charset="-122"/>
              <a:sym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111781" y="3382645"/>
            <a:ext cx="8691599" cy="3683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缺失点数 </a:t>
            </a:r>
            <a:r>
              <a:rPr lang="en-US" altLang="zh-CN" b="1" dirty="0">
                <a:solidFill>
                  <a:schemeClr val="bg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&gt; </a:t>
            </a:r>
            <a:r>
              <a:rPr lang="zh-CN" altLang="en-US" b="1" dirty="0">
                <a:solidFill>
                  <a:schemeClr val="bg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</a:t>
            </a:r>
          </a:p>
        </p:txBody>
      </p:sp>
      <p:sp>
        <p:nvSpPr>
          <p:cNvPr id="23" name="矩形 22"/>
          <p:cNvSpPr/>
          <p:nvPr/>
        </p:nvSpPr>
        <p:spPr>
          <a:xfrm>
            <a:off x="3108960" y="3694430"/>
            <a:ext cx="8694420" cy="27190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indent="457200" algn="l" hangingPunct="1">
              <a:lnSpc>
                <a:spcPts val="3200"/>
              </a:lnSpc>
            </a:pPr>
            <a:endParaRPr kumimoji="1" lang="zh-CN" altLang="en-US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249930" y="3902075"/>
            <a:ext cx="4097655" cy="100774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249930" y="5212080"/>
            <a:ext cx="4097655" cy="100774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555865" y="3902075"/>
            <a:ext cx="4097655" cy="100774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7555865" y="5212080"/>
            <a:ext cx="4097655" cy="1007745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lg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568882" y="4083367"/>
            <a:ext cx="4071620" cy="645160"/>
          </a:xfrm>
          <a:prstGeom prst="rect">
            <a:avLst/>
          </a:prstGeom>
          <a:ln w="12700">
            <a:noFill/>
            <a:prstDash val="sysDash"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00000"/>
              </a:lnSpc>
            </a:pPr>
            <a:r>
              <a:rPr kumimoji="1" lang="zh-CN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双休日：</a:t>
            </a:r>
            <a:r>
              <a:rPr kumimoji="1" lang="zh-CN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前推四个双休日</a:t>
            </a:r>
            <a:r>
              <a:rPr kumimoji="1" lang="zh-CN" altLang="en-US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电量</a:t>
            </a:r>
            <a:r>
              <a:rPr kumimoji="1" lang="zh-CN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平均值拟合处理</a:t>
            </a:r>
          </a:p>
        </p:txBody>
      </p:sp>
      <p:sp>
        <p:nvSpPr>
          <p:cNvPr id="44" name="矩形 43"/>
          <p:cNvSpPr/>
          <p:nvPr/>
        </p:nvSpPr>
        <p:spPr>
          <a:xfrm>
            <a:off x="3249930" y="4083367"/>
            <a:ext cx="4097655" cy="645160"/>
          </a:xfrm>
          <a:prstGeom prst="rect">
            <a:avLst/>
          </a:prstGeom>
          <a:ln w="12700">
            <a:noFill/>
            <a:prstDash val="sysDash"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00000"/>
              </a:lnSpc>
            </a:pPr>
            <a:r>
              <a:rPr kumimoji="1" lang="zh-CN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工作日：</a:t>
            </a:r>
            <a:r>
              <a:rPr kumimoji="1" lang="zh-CN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前推四个同期日</a:t>
            </a:r>
            <a:r>
              <a:rPr kumimoji="1" lang="zh-CN" altLang="en-US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电量</a:t>
            </a:r>
            <a:r>
              <a:rPr kumimoji="1" lang="zh-CN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平均值拟合处理</a:t>
            </a:r>
            <a:endParaRPr kumimoji="1" lang="zh-CN" b="1" spc="200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249930" y="5254942"/>
            <a:ext cx="4097655" cy="922020"/>
          </a:xfrm>
          <a:prstGeom prst="rect">
            <a:avLst/>
          </a:prstGeom>
          <a:ln w="12700">
            <a:noFill/>
            <a:prstDash val="sysDash"/>
          </a:ln>
        </p:spPr>
        <p:txBody>
          <a:bodyPr wrap="square">
            <a:spAutoFit/>
          </a:bodyPr>
          <a:lstStyle/>
          <a:p>
            <a:pPr algn="dist" eaLnBrk="1" hangingPunct="1">
              <a:lnSpc>
                <a:spcPct val="100000"/>
              </a:lnSpc>
            </a:pPr>
            <a:r>
              <a:rPr kumimoji="1" lang="zh-CN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节假日：</a:t>
            </a:r>
            <a:r>
              <a:rPr kumimoji="1" lang="zh-CN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按去年同类型节假日区间数据拟合处理</a:t>
            </a:r>
            <a:r>
              <a:rPr kumimoji="1" lang="zh-CN" altLang="en-US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；</a:t>
            </a:r>
            <a:r>
              <a:rPr kumimoji="1" lang="zh-CN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无历史类比数据</a:t>
            </a:r>
            <a:r>
              <a:rPr kumimoji="1" lang="zh-CN" altLang="en-US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时</a:t>
            </a:r>
            <a:r>
              <a:rPr kumimoji="1" lang="zh-CN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参照上一个大小长假数据拟合处理</a:t>
            </a:r>
          </a:p>
        </p:txBody>
      </p:sp>
      <p:sp>
        <p:nvSpPr>
          <p:cNvPr id="46" name="矩形 45"/>
          <p:cNvSpPr/>
          <p:nvPr/>
        </p:nvSpPr>
        <p:spPr>
          <a:xfrm>
            <a:off x="7555865" y="5393372"/>
            <a:ext cx="4097655" cy="645160"/>
          </a:xfrm>
          <a:prstGeom prst="rect">
            <a:avLst/>
          </a:prstGeom>
          <a:ln w="12700">
            <a:noFill/>
            <a:prstDash val="sysDash"/>
          </a:ln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00000"/>
              </a:lnSpc>
            </a:pPr>
            <a:r>
              <a:rPr kumimoji="1" lang="zh-CN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新装户：</a:t>
            </a:r>
            <a:r>
              <a:rPr kumimoji="1" lang="zh-CN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采用</a:t>
            </a:r>
            <a:r>
              <a:rPr kumimoji="1" lang="zh-CN" altLang="en-US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最</a:t>
            </a:r>
            <a:r>
              <a:rPr kumimoji="1" lang="zh-CN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近一</a:t>
            </a:r>
            <a:r>
              <a:rPr kumimoji="1" lang="zh-CN" altLang="en-US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个</a:t>
            </a:r>
            <a:r>
              <a:rPr kumimoji="1" lang="zh-CN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月电量平均值拟合</a:t>
            </a:r>
            <a:r>
              <a:rPr kumimoji="1" lang="zh-CN" altLang="en-US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处理</a:t>
            </a:r>
            <a:endParaRPr kumimoji="1" lang="zh-CN" b="1" spc="200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8310442" y="1565330"/>
            <a:ext cx="2869565" cy="765175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9023075" y="1708673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</a:t>
            </a:r>
          </a:p>
        </p:txBody>
      </p:sp>
      <p:sp>
        <p:nvSpPr>
          <p:cNvPr id="54" name="矩形 53"/>
          <p:cNvSpPr/>
          <p:nvPr/>
        </p:nvSpPr>
        <p:spPr>
          <a:xfrm>
            <a:off x="219710" y="1155700"/>
            <a:ext cx="6642735" cy="162496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" y="3956079"/>
            <a:ext cx="9334500" cy="259712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9681210" y="1250393"/>
            <a:ext cx="2087245" cy="54020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dist">
              <a:lnSpc>
                <a:spcPts val="3200"/>
              </a:lnSpc>
            </a:pP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按照《</a:t>
            </a:r>
            <a:r>
              <a:rPr lang="zh-CN" altLang="en-US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现货市场交易用户缺失数据补全规则</a:t>
            </a:r>
            <a:r>
              <a:rPr kumimoji="1" lang="zh-CN" sz="2400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lt"/>
              </a:rPr>
              <a:t>》对某用电客户的用电量和正向有功日冻结</a:t>
            </a:r>
            <a:r>
              <a:rPr kumimoji="1" lang="zh-CN" altLang="en-US" sz="2400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lt"/>
              </a:rPr>
              <a:t>示值</a:t>
            </a:r>
            <a:r>
              <a:rPr kumimoji="1" lang="zh-CN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lt"/>
              </a:rPr>
              <a:t>进行补全后，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12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日反推的采集日冻结示值超过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12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3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日采集日冻结示值</a:t>
            </a:r>
            <a:endParaRPr lang="zh-CN" altLang="en-US" sz="2400" b="1" dirty="0"/>
          </a:p>
        </p:txBody>
      </p:sp>
      <p:sp>
        <p:nvSpPr>
          <p:cNvPr id="54" name="矩形 53"/>
          <p:cNvSpPr/>
          <p:nvPr/>
        </p:nvSpPr>
        <p:spPr>
          <a:xfrm flipH="1">
            <a:off x="9681845" y="1282700"/>
            <a:ext cx="2086610" cy="527050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7091680" y="4322445"/>
            <a:ext cx="1435100" cy="1495425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658081" y="230938"/>
            <a:ext cx="653010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存在问题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45" y="1282700"/>
            <a:ext cx="9334500" cy="2628396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219711" y="1155700"/>
            <a:ext cx="11748970" cy="91249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9709" y="1155700"/>
            <a:ext cx="11748970" cy="889987"/>
          </a:xfrm>
          <a:prstGeom prst="rect">
            <a:avLst/>
          </a:prstGeom>
          <a:ln w="12700">
            <a:noFill/>
            <a:prstDash val="sysDash"/>
          </a:ln>
        </p:spPr>
        <p:txBody>
          <a:bodyPr wrap="square">
            <a:spAutoFit/>
          </a:bodyPr>
          <a:lstStyle/>
          <a:p>
            <a:pPr indent="457200" algn="dist" hangingPunct="1">
              <a:lnSpc>
                <a:spcPts val="3200"/>
              </a:lnSpc>
            </a:pPr>
            <a:r>
              <a:rPr kumimoji="1"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 实际工作中，若日冻结有功示值出现缺失但尾端示值存在时，还通常采用缺失区间内前后时间点的区间电量</a:t>
            </a:r>
            <a:r>
              <a:rPr kumimoji="1" lang="zh-CN" altLang="en-US" sz="2400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算术平均值</a:t>
            </a:r>
            <a:r>
              <a:rPr kumimoji="1" lang="zh-CN" altLang="en-US" sz="2400" b="1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做为电量拟合值</a:t>
            </a:r>
          </a:p>
        </p:txBody>
      </p:sp>
      <p:graphicFrame>
        <p:nvGraphicFramePr>
          <p:cNvPr id="26" name="表格 25"/>
          <p:cNvGraphicFramePr/>
          <p:nvPr>
            <p:custDataLst>
              <p:tags r:id="rId1"/>
            </p:custDataLst>
          </p:nvPr>
        </p:nvGraphicFramePr>
        <p:xfrm>
          <a:off x="6621145" y="2293620"/>
          <a:ext cx="5347536" cy="4410583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11648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8270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30" dirty="0"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方法</a:t>
                      </a:r>
                    </a:p>
                  </a:txBody>
                  <a:tcPr marL="317500" marR="317500" marT="215900" marB="215900" anchor="ctr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30" dirty="0"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缺点</a:t>
                      </a:r>
                    </a:p>
                  </a:txBody>
                  <a:tcPr marL="317500" marR="317500" marT="215900" marB="21590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3578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30" dirty="0">
                          <a:solidFill>
                            <a:schemeClr val="tx1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  <a:cs typeface="方正仿宋_GBK" panose="03000509000000000000" pitchFamily="65" charset="-122"/>
                        </a:rPr>
                        <a:t>交易补全</a:t>
                      </a:r>
                      <a:endParaRPr lang="en-US" altLang="zh-CN" sz="1800" b="1" spc="130" dirty="0">
                        <a:solidFill>
                          <a:schemeClr val="tx1"/>
                        </a:solidFill>
                        <a:latin typeface="方正仿宋_GBK" panose="03000509000000000000" pitchFamily="65" charset="-122"/>
                        <a:ea typeface="方正仿宋_GBK" panose="03000509000000000000" pitchFamily="65" charset="-122"/>
                        <a:cs typeface="方正仿宋_GBK" panose="03000509000000000000" pitchFamily="65" charset="-122"/>
                      </a:endParaRPr>
                    </a:p>
                  </a:txBody>
                  <a:tcPr marL="317500" marR="317500" marT="215900" marB="2159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F6B"/>
                        </a:buClr>
                        <a:buFont typeface="Wingdings" panose="05000000000000000000" charset="0"/>
                        <a:buChar char="l"/>
                      </a:pPr>
                      <a:r>
                        <a:rPr lang="zh-CN" altLang="en-US" sz="1800" b="1" spc="130" dirty="0"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有可能出现示值反超的情况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F6B"/>
                        </a:buClr>
                        <a:buFont typeface="Wingdings" panose="05000000000000000000" charset="0"/>
                        <a:buChar char="l"/>
                      </a:pPr>
                      <a:endParaRPr lang="zh-CN" altLang="en-US" sz="1800" b="1" spc="130" dirty="0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  <a:p>
                      <a:pPr marL="28575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F6B"/>
                        </a:buClr>
                        <a:buFont typeface="Wingdings" panose="05000000000000000000" charset="0"/>
                        <a:buChar char="l"/>
                      </a:pPr>
                      <a:r>
                        <a:rPr lang="zh-CN" altLang="en-US" sz="1800" b="1" spc="130" dirty="0"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未考虑季节对用电量的影响</a:t>
                      </a:r>
                    </a:p>
                  </a:txBody>
                  <a:tcPr marL="317500" marR="317500" marT="215900" marB="2159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837055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800" b="1" spc="130" dirty="0">
                          <a:solidFill>
                            <a:schemeClr val="tx1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算术平均</a:t>
                      </a:r>
                    </a:p>
                  </a:txBody>
                  <a:tcPr marL="317500" marR="317500" marT="215900" marB="215900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F6B"/>
                        </a:buClr>
                        <a:buSzTx/>
                        <a:buFont typeface="Wingdings" panose="05000000000000000000" charset="0"/>
                        <a:buChar char="l"/>
                      </a:pPr>
                      <a:r>
                        <a:rPr lang="zh-CN" altLang="en-US" sz="1800" b="1" spc="130" dirty="0"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未考虑节假日对用电量影响</a:t>
                      </a:r>
                    </a:p>
                    <a:p>
                      <a:pPr marL="28575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F6B"/>
                        </a:buClr>
                        <a:buSzTx/>
                        <a:buFont typeface="Wingdings" panose="05000000000000000000" charset="0"/>
                        <a:buChar char="l"/>
                      </a:pPr>
                      <a:endParaRPr lang="zh-CN" altLang="en-US" sz="1800" b="1" spc="130" dirty="0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  <a:p>
                      <a:pPr marL="28575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6F6B"/>
                        </a:buClr>
                        <a:buSzTx/>
                        <a:buFont typeface="Wingdings" panose="05000000000000000000" charset="0"/>
                        <a:buChar char="l"/>
                      </a:pPr>
                      <a:r>
                        <a:rPr lang="zh-CN" altLang="en-US" sz="1800" b="1" spc="130" dirty="0"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未考虑季节对用电量的影响</a:t>
                      </a:r>
                    </a:p>
                  </a:txBody>
                  <a:tcPr marL="317500" marR="317500" marT="215900" marB="2159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658081" y="230938"/>
            <a:ext cx="653010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存在问题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09" y="4463358"/>
            <a:ext cx="6242050" cy="2240845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710" y="2293620"/>
            <a:ext cx="6242050" cy="2092578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gray">
          <a:xfrm>
            <a:off x="6308725" y="1204595"/>
            <a:ext cx="3653790" cy="5325745"/>
          </a:xfrm>
          <a:prstGeom prst="rect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80000" rIns="18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lang="zh-CN" altLang="en-US" sz="2400" b="1" kern="1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同期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电量数据缺失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 bwMode="gray">
          <a:xfrm>
            <a:off x="2364105" y="1204595"/>
            <a:ext cx="3653790" cy="5325745"/>
          </a:xfrm>
          <a:prstGeom prst="rect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80000" rIns="18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lang="zh-CN" altLang="en-US" sz="2400" b="1" kern="1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同期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电量数据完整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34962" y="230938"/>
            <a:ext cx="73052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建模方案</a:t>
            </a:r>
            <a:r>
              <a:rPr lang="en-US" alt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——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尾端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有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日冻结示值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255338" y="2182495"/>
            <a:ext cx="1461135" cy="648970"/>
            <a:chOff x="250728" y="1480461"/>
            <a:chExt cx="1460835" cy="887333"/>
          </a:xfrm>
          <a:solidFill>
            <a:schemeClr val="accent6"/>
          </a:solidFill>
        </p:grpSpPr>
        <p:grpSp>
          <p:nvGrpSpPr>
            <p:cNvPr id="28" name="Group 9"/>
            <p:cNvGrpSpPr/>
            <p:nvPr/>
          </p:nvGrpSpPr>
          <p:grpSpPr bwMode="auto">
            <a:xfrm>
              <a:off x="250728" y="1480461"/>
              <a:ext cx="1460835" cy="887333"/>
              <a:chOff x="473" y="272"/>
              <a:chExt cx="1159" cy="1539"/>
            </a:xfrm>
            <a:grpFill/>
          </p:grpSpPr>
          <p:sp>
            <p:nvSpPr>
              <p:cNvPr id="29" name="Oval 10"/>
              <p:cNvSpPr>
                <a:spLocks noChangeArrowheads="1"/>
              </p:cNvSpPr>
              <p:nvPr/>
            </p:nvSpPr>
            <p:spPr bwMode="gray">
              <a:xfrm>
                <a:off x="482" y="1391"/>
                <a:ext cx="1108" cy="414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AutoShape 11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" name="Text Box 13"/>
            <p:cNvSpPr txBox="1">
              <a:spLocks noChangeArrowheads="1"/>
            </p:cNvSpPr>
            <p:nvPr/>
          </p:nvSpPr>
          <p:spPr bwMode="white">
            <a:xfrm>
              <a:off x="300279" y="1882772"/>
              <a:ext cx="1361732" cy="35597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用电信息采集数据</a:t>
              </a:r>
            </a:p>
          </p:txBody>
        </p:sp>
      </p:grpSp>
      <p:sp>
        <p:nvSpPr>
          <p:cNvPr id="51" name="右箭头 50"/>
          <p:cNvSpPr/>
          <p:nvPr/>
        </p:nvSpPr>
        <p:spPr bwMode="gray">
          <a:xfrm>
            <a:off x="1826328" y="2362835"/>
            <a:ext cx="467995" cy="28829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05808" y="3845242"/>
            <a:ext cx="1461135" cy="648970"/>
            <a:chOff x="250728" y="1480461"/>
            <a:chExt cx="1460835" cy="887333"/>
          </a:xfrm>
          <a:solidFill>
            <a:schemeClr val="accent1"/>
          </a:solidFill>
        </p:grpSpPr>
        <p:grpSp>
          <p:nvGrpSpPr>
            <p:cNvPr id="44" name="Group 9"/>
            <p:cNvGrpSpPr/>
            <p:nvPr/>
          </p:nvGrpSpPr>
          <p:grpSpPr bwMode="auto">
            <a:xfrm>
              <a:off x="250728" y="1480461"/>
              <a:ext cx="1460835" cy="887333"/>
              <a:chOff x="473" y="272"/>
              <a:chExt cx="1159" cy="1539"/>
            </a:xfrm>
            <a:grpFill/>
          </p:grpSpPr>
          <p:sp>
            <p:nvSpPr>
              <p:cNvPr id="6" name="Oval 10"/>
              <p:cNvSpPr>
                <a:spLocks noChangeArrowheads="1"/>
              </p:cNvSpPr>
              <p:nvPr/>
            </p:nvSpPr>
            <p:spPr bwMode="gray">
              <a:xfrm>
                <a:off x="482" y="1391"/>
                <a:ext cx="1108" cy="414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AutoShape 11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Text Box 13"/>
            <p:cNvSpPr txBox="1">
              <a:spLocks noChangeArrowheads="1"/>
            </p:cNvSpPr>
            <p:nvPr/>
          </p:nvSpPr>
          <p:spPr bwMode="white">
            <a:xfrm>
              <a:off x="300279" y="1882772"/>
              <a:ext cx="1361732" cy="37681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日期</a:t>
              </a:r>
              <a:r>
                <a:rPr kumimoji="0" 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数据</a:t>
              </a:r>
            </a:p>
          </p:txBody>
        </p:sp>
      </p:grpSp>
      <p:sp>
        <p:nvSpPr>
          <p:cNvPr id="37" name="右箭头 36"/>
          <p:cNvSpPr/>
          <p:nvPr/>
        </p:nvSpPr>
        <p:spPr bwMode="gray">
          <a:xfrm>
            <a:off x="1826328" y="4025582"/>
            <a:ext cx="467995" cy="28829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2526983" y="2183815"/>
            <a:ext cx="3328035" cy="646331"/>
          </a:xfrm>
          <a:prstGeom prst="rect">
            <a:avLst/>
          </a:prstGeom>
          <a:noFill/>
          <a:ln>
            <a:solidFill>
              <a:srgbClr val="00B0F0">
                <a:alpha val="0"/>
              </a:srgbClr>
            </a:solidFill>
            <a:prstDash val="solid"/>
          </a:ln>
        </p:spPr>
        <p:txBody>
          <a:bodyPr wrap="square" rtlCol="0">
            <a:spAutoFit/>
          </a:bodyPr>
          <a:lstStyle/>
          <a:p>
            <a:pPr lvl="0" algn="dist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利用动态时间规整算法找缺失日</a:t>
            </a:r>
            <a:r>
              <a:rPr lang="zh-CN" altLang="en-US" b="1" kern="1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同期</a:t>
            </a:r>
            <a:r>
              <a:rPr lang="zh-CN" altLang="en-US" b="1" kern="1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最相似的一天及其</a:t>
            </a:r>
            <a:r>
              <a:rPr lang="zh-CN" altLang="en-US" b="1" kern="1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电量</a:t>
            </a:r>
          </a:p>
        </p:txBody>
      </p:sp>
      <p:sp>
        <p:nvSpPr>
          <p:cNvPr id="38" name="右箭头 37"/>
          <p:cNvSpPr/>
          <p:nvPr/>
        </p:nvSpPr>
        <p:spPr bwMode="gray">
          <a:xfrm rot="5400000">
            <a:off x="3957000" y="3195900"/>
            <a:ext cx="468000" cy="28800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26983" y="2082800"/>
            <a:ext cx="3328035" cy="848360"/>
          </a:xfrm>
          <a:prstGeom prst="rect">
            <a:avLst/>
          </a:prstGeom>
          <a:noFill/>
          <a:ln w="19050" cap="flat" cmpd="sng" algn="ctr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26983" y="3745547"/>
            <a:ext cx="3328035" cy="84836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526983" y="3847147"/>
            <a:ext cx="332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基于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同期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各最相似日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电量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，计算缺失期间每日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电量分配比</a:t>
            </a:r>
          </a:p>
        </p:txBody>
      </p:sp>
      <p:sp>
        <p:nvSpPr>
          <p:cNvPr id="52" name="矩形 51"/>
          <p:cNvSpPr/>
          <p:nvPr/>
        </p:nvSpPr>
        <p:spPr>
          <a:xfrm>
            <a:off x="2526983" y="5408295"/>
            <a:ext cx="3328035" cy="84836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3" name="右箭头 52"/>
          <p:cNvSpPr/>
          <p:nvPr/>
        </p:nvSpPr>
        <p:spPr bwMode="gray">
          <a:xfrm rot="5400000">
            <a:off x="3957000" y="4850016"/>
            <a:ext cx="468000" cy="28800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60" name="右箭头 59"/>
          <p:cNvSpPr/>
          <p:nvPr/>
        </p:nvSpPr>
        <p:spPr bwMode="gray">
          <a:xfrm rot="5400000">
            <a:off x="3957000" y="3195206"/>
            <a:ext cx="468000" cy="28800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509385" y="2184400"/>
            <a:ext cx="3328035" cy="646331"/>
          </a:xfrm>
          <a:prstGeom prst="rect">
            <a:avLst/>
          </a:prstGeom>
          <a:noFill/>
          <a:ln>
            <a:solidFill>
              <a:srgbClr val="00B0F0">
                <a:alpha val="0"/>
              </a:srgb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kern="1200" noProof="0" dirty="0">
                <a:solidFill>
                  <a:schemeClr val="tx1"/>
                </a:solidFill>
                <a:uLnTx/>
                <a:latin typeface="方正仿宋_GBK" panose="03000509000000000000" pitchFamily="65" charset="-122"/>
                <a:ea typeface="方正仿宋_GBK" panose="03000509000000000000" pitchFamily="65" charset="-122"/>
                <a:cs typeface="+mn-cs"/>
                <a:sym typeface="+mn-ea"/>
              </a:rPr>
              <a:t>计算电量</a:t>
            </a:r>
            <a:r>
              <a:rPr lang="zh-CN" altLang="en-US" b="1" kern="1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cs"/>
                <a:sym typeface="+mn-ea"/>
              </a:rPr>
              <a:t>缺失区间内</a:t>
            </a:r>
            <a:r>
              <a:rPr lang="zh-CN" altLang="en-US" b="1" kern="1200" noProof="0" dirty="0">
                <a:solidFill>
                  <a:schemeClr val="tx1"/>
                </a:solidFill>
                <a:uLnTx/>
                <a:latin typeface="方正仿宋_GBK" panose="03000509000000000000" pitchFamily="65" charset="-122"/>
                <a:ea typeface="方正仿宋_GBK" panose="03000509000000000000" pitchFamily="65" charset="-122"/>
                <a:cs typeface="+mn-cs"/>
                <a:sym typeface="+mn-ea"/>
              </a:rPr>
              <a:t>该供电单位每日</a:t>
            </a:r>
            <a:r>
              <a:rPr lang="zh-CN" altLang="en-US" b="1" kern="1200" noProof="0" dirty="0">
                <a:solidFill>
                  <a:srgbClr val="FF0000"/>
                </a:solidFill>
                <a:uLnTx/>
                <a:latin typeface="方正仿宋_GBK" panose="03000509000000000000" pitchFamily="65" charset="-122"/>
                <a:ea typeface="方正仿宋_GBK" panose="03000509000000000000" pitchFamily="65" charset="-122"/>
                <a:cs typeface="+mn-cs"/>
                <a:sym typeface="+mn-ea"/>
              </a:rPr>
              <a:t>同行业电量平均值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+mn-ea"/>
            </a:endParaRPr>
          </a:p>
        </p:txBody>
      </p:sp>
      <p:sp>
        <p:nvSpPr>
          <p:cNvPr id="93" name="右箭头 92"/>
          <p:cNvSpPr/>
          <p:nvPr/>
        </p:nvSpPr>
        <p:spPr bwMode="gray">
          <a:xfrm rot="5400000">
            <a:off x="7930919" y="3195379"/>
            <a:ext cx="468000" cy="287655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457950" y="3745547"/>
            <a:ext cx="3328035" cy="84836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457950" y="3846562"/>
            <a:ext cx="332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基于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同行业电量平均值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，计算缺失期间每日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电量分配比</a:t>
            </a:r>
          </a:p>
        </p:txBody>
      </p:sp>
      <p:sp>
        <p:nvSpPr>
          <p:cNvPr id="97" name="矩形 96"/>
          <p:cNvSpPr/>
          <p:nvPr/>
        </p:nvSpPr>
        <p:spPr>
          <a:xfrm>
            <a:off x="6430645" y="5408295"/>
            <a:ext cx="3328035" cy="84836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8" name="右箭头 97"/>
          <p:cNvSpPr/>
          <p:nvPr/>
        </p:nvSpPr>
        <p:spPr bwMode="gray">
          <a:xfrm rot="5400000">
            <a:off x="7930919" y="4850189"/>
            <a:ext cx="468000" cy="287655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509385" y="2082800"/>
            <a:ext cx="3328035" cy="84836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526983" y="5509310"/>
            <a:ext cx="332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基于缺失期间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总电量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和每日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电量分配比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，补全每日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缺失电量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6430645" y="5509310"/>
            <a:ext cx="332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基于缺失期间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总电量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和每日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电量分配比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，补全每日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缺失电量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205808" y="5507990"/>
            <a:ext cx="1461135" cy="648970"/>
            <a:chOff x="250728" y="1480461"/>
            <a:chExt cx="1460835" cy="887333"/>
          </a:xfrm>
          <a:solidFill>
            <a:schemeClr val="accent1"/>
          </a:solidFill>
        </p:grpSpPr>
        <p:grpSp>
          <p:nvGrpSpPr>
            <p:cNvPr id="113" name="Group 9"/>
            <p:cNvGrpSpPr/>
            <p:nvPr/>
          </p:nvGrpSpPr>
          <p:grpSpPr bwMode="auto">
            <a:xfrm>
              <a:off x="250728" y="1480461"/>
              <a:ext cx="1460835" cy="887333"/>
              <a:chOff x="473" y="272"/>
              <a:chExt cx="1159" cy="1539"/>
            </a:xfrm>
            <a:grpFill/>
          </p:grpSpPr>
          <p:sp>
            <p:nvSpPr>
              <p:cNvPr id="114" name="Oval 10"/>
              <p:cNvSpPr>
                <a:spLocks noChangeArrowheads="1"/>
              </p:cNvSpPr>
              <p:nvPr/>
            </p:nvSpPr>
            <p:spPr bwMode="gray">
              <a:xfrm>
                <a:off x="482" y="1391"/>
                <a:ext cx="1108" cy="414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AutoShape 11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6" name="Text Box 13"/>
            <p:cNvSpPr txBox="1">
              <a:spLocks noChangeArrowheads="1"/>
            </p:cNvSpPr>
            <p:nvPr/>
          </p:nvSpPr>
          <p:spPr bwMode="white">
            <a:xfrm>
              <a:off x="300279" y="1882772"/>
              <a:ext cx="1361732" cy="37681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假日数据</a:t>
              </a:r>
            </a:p>
          </p:txBody>
        </p:sp>
      </p:grpSp>
      <p:sp>
        <p:nvSpPr>
          <p:cNvPr id="117" name="右箭头 116"/>
          <p:cNvSpPr/>
          <p:nvPr/>
        </p:nvSpPr>
        <p:spPr bwMode="gray">
          <a:xfrm>
            <a:off x="1826328" y="5688330"/>
            <a:ext cx="467995" cy="28829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374394" y="1911494"/>
            <a:ext cx="9551670" cy="1193018"/>
            <a:chOff x="3839" y="2973"/>
            <a:chExt cx="15042" cy="2264"/>
          </a:xfrm>
        </p:grpSpPr>
        <p:sp>
          <p:nvSpPr>
            <p:cNvPr id="2" name="矩形 1"/>
            <p:cNvSpPr/>
            <p:nvPr/>
          </p:nvSpPr>
          <p:spPr>
            <a:xfrm>
              <a:off x="3839" y="2973"/>
              <a:ext cx="15042" cy="2264"/>
            </a:xfrm>
            <a:prstGeom prst="rect">
              <a:avLst/>
            </a:prstGeom>
            <a:noFill/>
            <a:ln w="1905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789" y="3482"/>
              <a:ext cx="3091" cy="1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FF0000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考虑</a:t>
              </a:r>
              <a:r>
                <a:rPr lang="zh-CN" altLang="en-US" sz="2000" b="1" dirty="0">
                  <a:solidFill>
                    <a:schemeClr val="accent6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季节和</a:t>
              </a:r>
              <a:endParaRPr lang="en-US" altLang="zh-CN" sz="2000" b="1" dirty="0">
                <a:solidFill>
                  <a:schemeClr val="accent6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  <a:p>
              <a:pPr algn="dist"/>
              <a:r>
                <a:rPr lang="zh-CN" altLang="en-US" sz="2000" b="1" dirty="0">
                  <a:solidFill>
                    <a:schemeClr val="accent6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节假日影响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2374394" y="3572510"/>
            <a:ext cx="9551670" cy="2855450"/>
            <a:chOff x="3839" y="5626"/>
            <a:chExt cx="15042" cy="4384"/>
          </a:xfrm>
        </p:grpSpPr>
        <p:sp>
          <p:nvSpPr>
            <p:cNvPr id="25" name="矩形 24"/>
            <p:cNvSpPr/>
            <p:nvPr/>
          </p:nvSpPr>
          <p:spPr>
            <a:xfrm>
              <a:off x="3839" y="5626"/>
              <a:ext cx="15042" cy="4384"/>
            </a:xfrm>
            <a:prstGeom prst="rect">
              <a:avLst/>
            </a:prstGeom>
            <a:noFill/>
            <a:ln w="1905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5789" y="7189"/>
              <a:ext cx="309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FF0000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避免</a:t>
              </a:r>
              <a:r>
                <a:rPr lang="zh-CN" altLang="en-US" sz="2000" b="1" dirty="0">
                  <a:solidFill>
                    <a:srgbClr val="FF0000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  <a:sym typeface="+mn-ea"/>
                </a:rPr>
                <a:t>出现</a:t>
              </a:r>
              <a:endParaRPr lang="en-US" altLang="zh-CN" sz="20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endParaRPr>
            </a:p>
            <a:p>
              <a:pPr algn="dist"/>
              <a:r>
                <a:rPr lang="zh-CN" altLang="en-US" sz="2000" b="1" dirty="0">
                  <a:solidFill>
                    <a:schemeClr val="accent6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  <a:sym typeface="+mn-ea"/>
                </a:rPr>
                <a:t>示值反超</a:t>
              </a:r>
              <a:endParaRPr lang="zh-CN" altLang="en-US" sz="2000" b="1" dirty="0">
                <a:solidFill>
                  <a:schemeClr val="accent6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5238750" y="1728787"/>
            <a:ext cx="6705600" cy="49771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007572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b="1"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分析背景 </a:t>
            </a:r>
            <a:r>
              <a:rPr lang="en-US" alt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&amp; 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分析逻辑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文本框 6"/>
              <p:cNvSpPr txBox="1"/>
              <p:nvPr/>
            </p:nvSpPr>
            <p:spPr>
              <a:xfrm>
                <a:off x="5410200" y="1836747"/>
                <a:ext cx="37324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1836747"/>
                <a:ext cx="373244" cy="43088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文本框 11"/>
              <p:cNvSpPr txBox="1"/>
              <p:nvPr/>
            </p:nvSpPr>
            <p:spPr>
              <a:xfrm>
                <a:off x="8436986" y="1836747"/>
                <a:ext cx="5061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6986" y="1836747"/>
                <a:ext cx="506100" cy="43088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5588393" y="1899760"/>
            <a:ext cx="256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：统计范围内用户数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754554" y="1899760"/>
            <a:ext cx="31421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：用户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zh-CN" altLang="en-US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当日电量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文本框 13"/>
              <p:cNvSpPr txBox="1"/>
              <p:nvPr/>
            </p:nvSpPr>
            <p:spPr>
              <a:xfrm>
                <a:off x="8422561" y="2748106"/>
                <a:ext cx="506100" cy="4449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561" y="2748106"/>
                <a:ext cx="506100" cy="44493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5" name="文本框 14"/>
              <p:cNvSpPr txBox="1"/>
              <p:nvPr/>
            </p:nvSpPr>
            <p:spPr>
              <a:xfrm>
                <a:off x="5410200" y="2755128"/>
                <a:ext cx="48109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2755128"/>
                <a:ext cx="481094" cy="43088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8754553" y="2827666"/>
            <a:ext cx="31421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：用户</a:t>
            </a:r>
            <a:r>
              <a:rPr lang="en-US" altLang="zh-CN" sz="20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i</a:t>
            </a:r>
            <a:r>
              <a:rPr lang="zh-CN" altLang="en-US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去年</a:t>
            </a:r>
            <a:r>
              <a:rPr lang="en-US" altLang="zh-CN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12</a:t>
            </a:r>
            <a:r>
              <a:rPr lang="zh-CN" altLang="en-US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月日均</a:t>
            </a:r>
            <a:r>
              <a:rPr lang="zh-CN" altLang="en-US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电量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588393" y="2827666"/>
            <a:ext cx="2563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：已经复工的用户数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文本框 5"/>
              <p:cNvSpPr txBox="1"/>
              <p:nvPr/>
            </p:nvSpPr>
            <p:spPr>
              <a:xfrm>
                <a:off x="6675355" y="3473482"/>
                <a:ext cx="2606419" cy="7795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acc>
                            <m:accPr>
                              <m:chr m:val="̂"/>
                              <m:ctrlPr>
                                <a:rPr lang="en-US" altLang="zh-CN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</m:den>
                      </m:f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≥∆ (1≤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5355" y="3473482"/>
                <a:ext cx="2606419" cy="779509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0" name="文本框 19"/>
              <p:cNvSpPr txBox="1"/>
              <p:nvPr/>
            </p:nvSpPr>
            <p:spPr>
              <a:xfrm>
                <a:off x="9286875" y="3689842"/>
                <a:ext cx="26479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000" b="1" dirty="0">
                    <a:solidFill>
                      <a:schemeClr val="tx1"/>
                    </a:solidFill>
                    <a:latin typeface="方正仿宋_GBK" panose="03000509000000000000" pitchFamily="65" charset="-122"/>
                    <a:ea typeface="方正仿宋_GBK" panose="03000509000000000000" pitchFamily="65" charset="-122"/>
                  </a:rPr>
                  <a:t>的用户数（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方正仿宋_GBK" panose="03000509000000000000" pitchFamily="65" charset="-122"/>
                    <a:ea typeface="方正仿宋_GBK" panose="03000509000000000000" pitchFamily="65" charset="-122"/>
                  </a:rPr>
                  <a:t>为阈值）</a:t>
                </a: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6875" y="3689842"/>
                <a:ext cx="2647949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2299" t="-7576" r="-2299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5915025" y="3689842"/>
            <a:ext cx="847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满足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" name="文本框 21"/>
              <p:cNvSpPr txBox="1"/>
              <p:nvPr/>
            </p:nvSpPr>
            <p:spPr>
              <a:xfrm>
                <a:off x="5410200" y="3674454"/>
                <a:ext cx="55027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altLang="zh-CN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800" dirty="0">
                    <a:solidFill>
                      <a:schemeClr val="tx1"/>
                    </a:solidFill>
                    <a:latin typeface="方正仿宋_GBK" panose="03000509000000000000" pitchFamily="65" charset="-122"/>
                    <a:ea typeface="方正仿宋_GBK" panose="03000509000000000000" pitchFamily="65" charset="-122"/>
                  </a:rPr>
                  <a:t>=</a:t>
                </a:r>
                <a:endParaRPr lang="zh-CN" altLang="en-US" sz="2800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200" y="3674454"/>
                <a:ext cx="550279" cy="430887"/>
              </a:xfrm>
              <a:prstGeom prst="rect">
                <a:avLst/>
              </a:prstGeom>
              <a:blipFill rotWithShape="1">
                <a:blip r:embed="rId9"/>
                <a:stretch>
                  <a:fillRect t="-25714" r="-37778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171450" y="1728787"/>
            <a:ext cx="4906757" cy="497719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007572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dist">
              <a:lnSpc>
                <a:spcPts val="3000"/>
              </a:lnSpc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    </a:t>
            </a:r>
            <a:r>
              <a:rPr lang="en-US" altLang="zh-CN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2020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年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新冠肺炎疫情期间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，受国家发改委委托，国家电网公司利用用电信息采集数据开展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企业复工复产分析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，按日提交分析报告，服务政府治理体系和治理能力现代化；分析过程中，大数据中心认真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总结了发改委复工复产分析逻辑存在的问题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研发了切实可行的解决方案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形成了比较完善的企业复工复产分析产品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dist">
              <a:lnSpc>
                <a:spcPts val="2700"/>
              </a:lnSpc>
            </a:pP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dist">
              <a:lnSpc>
                <a:spcPts val="2500"/>
              </a:lnSpc>
            </a:pP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dist">
              <a:lnSpc>
                <a:spcPts val="2500"/>
              </a:lnSpc>
            </a:pP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dist">
              <a:lnSpc>
                <a:spcPts val="2500"/>
              </a:lnSpc>
            </a:pP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dist">
              <a:lnSpc>
                <a:spcPts val="2500"/>
              </a:lnSpc>
            </a:pP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dist">
              <a:lnSpc>
                <a:spcPts val="2500"/>
              </a:lnSpc>
            </a:pP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dist">
              <a:lnSpc>
                <a:spcPts val="2500"/>
              </a:lnSpc>
            </a:pPr>
            <a:endParaRPr lang="zh-CN" altLang="en-US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71450" y="1182370"/>
            <a:ext cx="4906758" cy="460375"/>
            <a:chOff x="1740422" y="1941080"/>
            <a:chExt cx="2907460" cy="427605"/>
          </a:xfrm>
          <a:solidFill>
            <a:schemeClr val="accent4"/>
          </a:solidFill>
        </p:grpSpPr>
        <p:sp>
          <p:nvSpPr>
            <p:cNvPr id="31" name="矩形 30"/>
            <p:cNvSpPr/>
            <p:nvPr/>
          </p:nvSpPr>
          <p:spPr bwMode="auto">
            <a:xfrm>
              <a:off x="1740422" y="1941080"/>
              <a:ext cx="290725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1219200"/>
              <a:endParaRPr lang="zh-CN" altLang="en-US" sz="1600" b="1" kern="0" dirty="0">
                <a:solidFill>
                  <a:prstClr val="white">
                    <a:lumMod val="95000"/>
                  </a:prst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740422" y="1941080"/>
              <a:ext cx="2907460" cy="42760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方正楷体_GBK" panose="03000509000000000000" pitchFamily="65" charset="-122"/>
                  <a:ea typeface="方正楷体_GBK" panose="03000509000000000000" pitchFamily="65" charset="-122"/>
                  <a:cs typeface="Times New Roman" panose="02020603050405020304" pitchFamily="18" charset="0"/>
                  <a:sym typeface="+mn-ea"/>
                </a:rPr>
                <a:t>分析背景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239386" y="1182370"/>
            <a:ext cx="6704964" cy="460375"/>
            <a:chOff x="1740422" y="1941080"/>
            <a:chExt cx="2907460" cy="427605"/>
          </a:xfrm>
          <a:solidFill>
            <a:schemeClr val="accent4"/>
          </a:solidFill>
        </p:grpSpPr>
        <p:sp>
          <p:nvSpPr>
            <p:cNvPr id="34" name="矩形 33"/>
            <p:cNvSpPr/>
            <p:nvPr/>
          </p:nvSpPr>
          <p:spPr bwMode="auto">
            <a:xfrm>
              <a:off x="1740422" y="1941080"/>
              <a:ext cx="2907251" cy="369332"/>
            </a:xfrm>
            <a:prstGeom prst="rect">
              <a:avLst/>
            </a:prstGeom>
            <a:grpFill/>
            <a:ln>
              <a:noFill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defTabSz="1219200"/>
              <a:endParaRPr lang="zh-CN" altLang="en-US" sz="1600" b="1" kern="0" dirty="0">
                <a:solidFill>
                  <a:prstClr val="white">
                    <a:lumMod val="95000"/>
                  </a:prst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宋体" panose="02010600030101010101" pitchFamily="2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740422" y="1941080"/>
              <a:ext cx="2907460" cy="427605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方正楷体_GBK" panose="03000509000000000000" pitchFamily="65" charset="-122"/>
                  <a:ea typeface="方正楷体_GBK" panose="03000509000000000000" pitchFamily="65" charset="-122"/>
                  <a:cs typeface="Times New Roman" panose="02020603050405020304" pitchFamily="18" charset="0"/>
                  <a:sym typeface="+mn-ea"/>
                </a:rPr>
                <a:t>分析逻辑</a:t>
              </a: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0968" y="4448175"/>
            <a:ext cx="4906888" cy="225780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5246804" y="4445634"/>
            <a:ext cx="6697064" cy="225526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indent="457200" algn="l" hangingPunct="1">
              <a:lnSpc>
                <a:spcPts val="3200"/>
              </a:lnSpc>
            </a:pPr>
            <a:endParaRPr kumimoji="1" lang="zh-CN" altLang="en-US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文本框 4"/>
              <p:cNvSpPr txBox="1"/>
              <p:nvPr/>
            </p:nvSpPr>
            <p:spPr>
              <a:xfrm>
                <a:off x="6468681" y="4510559"/>
                <a:ext cx="1132269" cy="8344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   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681" y="4510559"/>
                <a:ext cx="1132269" cy="834459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5410199" y="4794408"/>
            <a:ext cx="10096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复工率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文本框 3"/>
              <p:cNvSpPr txBox="1"/>
              <p:nvPr/>
            </p:nvSpPr>
            <p:spPr>
              <a:xfrm>
                <a:off x="6468681" y="5606415"/>
                <a:ext cx="1532319" cy="9671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zh-CN" sz="28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acc>
                                <m:accPr>
                                  <m:chr m:val="̂"/>
                                  <m:ctrlPr>
                                    <a:rPr lang="en-US" altLang="zh-CN" sz="2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altLang="zh-CN" sz="2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𝑄</m:t>
                                      </m:r>
                                    </m:e>
                                    <m:sub>
                                      <m:r>
                                        <a:rPr lang="en-US" altLang="zh-CN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nary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8681" y="5606415"/>
                <a:ext cx="1532319" cy="96712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/>
          <p:cNvSpPr txBox="1"/>
          <p:nvPr/>
        </p:nvSpPr>
        <p:spPr>
          <a:xfrm>
            <a:off x="5410198" y="5933886"/>
            <a:ext cx="1009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复产率</a:t>
            </a:r>
          </a:p>
        </p:txBody>
      </p:sp>
      <p:pic>
        <p:nvPicPr>
          <p:cNvPr id="2052" name="图片 20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61542" y="4448175"/>
            <a:ext cx="3782325" cy="225780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gray">
          <a:xfrm>
            <a:off x="6308725" y="1204595"/>
            <a:ext cx="3653790" cy="5325745"/>
          </a:xfrm>
          <a:prstGeom prst="rect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80000" rIns="18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lang="zh-CN" altLang="en-US" sz="2400" b="1" kern="1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同期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电量数据缺失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 bwMode="gray">
          <a:xfrm>
            <a:off x="2364105" y="1204595"/>
            <a:ext cx="3653790" cy="5325745"/>
          </a:xfrm>
          <a:prstGeom prst="rect">
            <a:avLst/>
          </a:prstGeom>
          <a:ln>
            <a:solidFill>
              <a:schemeClr val="accent5"/>
            </a:solidFill>
            <a:prstDash val="lg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180000" rIns="180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lang="zh-CN" altLang="en-US" sz="2400" b="1" kern="1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同期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电量数据完整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en-US" altLang="zh-CN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55338" y="2182495"/>
            <a:ext cx="1461135" cy="648970"/>
            <a:chOff x="250728" y="1480461"/>
            <a:chExt cx="1460835" cy="887333"/>
          </a:xfrm>
          <a:solidFill>
            <a:schemeClr val="accent6"/>
          </a:solidFill>
        </p:grpSpPr>
        <p:grpSp>
          <p:nvGrpSpPr>
            <p:cNvPr id="28" name="Group 9"/>
            <p:cNvGrpSpPr/>
            <p:nvPr/>
          </p:nvGrpSpPr>
          <p:grpSpPr bwMode="auto">
            <a:xfrm>
              <a:off x="250728" y="1480461"/>
              <a:ext cx="1460835" cy="887333"/>
              <a:chOff x="473" y="272"/>
              <a:chExt cx="1159" cy="1539"/>
            </a:xfrm>
            <a:grpFill/>
          </p:grpSpPr>
          <p:sp>
            <p:nvSpPr>
              <p:cNvPr id="29" name="Oval 10"/>
              <p:cNvSpPr>
                <a:spLocks noChangeArrowheads="1"/>
              </p:cNvSpPr>
              <p:nvPr/>
            </p:nvSpPr>
            <p:spPr bwMode="gray">
              <a:xfrm>
                <a:off x="482" y="1391"/>
                <a:ext cx="1108" cy="414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0" name="AutoShape 11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1" name="Text Box 13"/>
            <p:cNvSpPr txBox="1">
              <a:spLocks noChangeArrowheads="1"/>
            </p:cNvSpPr>
            <p:nvPr/>
          </p:nvSpPr>
          <p:spPr bwMode="white">
            <a:xfrm>
              <a:off x="300279" y="1882772"/>
              <a:ext cx="1361732" cy="355975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用电信息采集数据</a:t>
              </a:r>
            </a:p>
          </p:txBody>
        </p:sp>
      </p:grpSp>
      <p:sp>
        <p:nvSpPr>
          <p:cNvPr id="51" name="右箭头 50"/>
          <p:cNvSpPr/>
          <p:nvPr/>
        </p:nvSpPr>
        <p:spPr bwMode="gray">
          <a:xfrm>
            <a:off x="1826328" y="2362835"/>
            <a:ext cx="467995" cy="28829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1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205808" y="3845242"/>
            <a:ext cx="1461135" cy="648970"/>
            <a:chOff x="250728" y="1480461"/>
            <a:chExt cx="1460835" cy="887333"/>
          </a:xfrm>
          <a:solidFill>
            <a:schemeClr val="accent1"/>
          </a:solidFill>
        </p:grpSpPr>
        <p:grpSp>
          <p:nvGrpSpPr>
            <p:cNvPr id="44" name="Group 9"/>
            <p:cNvGrpSpPr/>
            <p:nvPr/>
          </p:nvGrpSpPr>
          <p:grpSpPr bwMode="auto">
            <a:xfrm>
              <a:off x="250728" y="1480461"/>
              <a:ext cx="1460835" cy="887333"/>
              <a:chOff x="473" y="272"/>
              <a:chExt cx="1159" cy="1539"/>
            </a:xfrm>
            <a:grpFill/>
          </p:grpSpPr>
          <p:sp>
            <p:nvSpPr>
              <p:cNvPr id="6" name="Oval 10"/>
              <p:cNvSpPr>
                <a:spLocks noChangeArrowheads="1"/>
              </p:cNvSpPr>
              <p:nvPr/>
            </p:nvSpPr>
            <p:spPr bwMode="gray">
              <a:xfrm>
                <a:off x="482" y="1391"/>
                <a:ext cx="1108" cy="414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8" name="AutoShape 11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9" name="Text Box 13"/>
            <p:cNvSpPr txBox="1">
              <a:spLocks noChangeArrowheads="1"/>
            </p:cNvSpPr>
            <p:nvPr/>
          </p:nvSpPr>
          <p:spPr bwMode="white">
            <a:xfrm>
              <a:off x="300279" y="1882772"/>
              <a:ext cx="1361732" cy="37681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日期</a:t>
              </a:r>
              <a:r>
                <a:rPr kumimoji="0" 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数据</a:t>
              </a:r>
            </a:p>
          </p:txBody>
        </p:sp>
      </p:grpSp>
      <p:sp>
        <p:nvSpPr>
          <p:cNvPr id="37" name="右箭头 36"/>
          <p:cNvSpPr/>
          <p:nvPr/>
        </p:nvSpPr>
        <p:spPr bwMode="gray">
          <a:xfrm>
            <a:off x="1826328" y="4025582"/>
            <a:ext cx="467995" cy="28829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2526983" y="2183815"/>
            <a:ext cx="3328035" cy="646331"/>
          </a:xfrm>
          <a:prstGeom prst="rect">
            <a:avLst/>
          </a:prstGeom>
          <a:noFill/>
          <a:ln>
            <a:solidFill>
              <a:srgbClr val="00B0F0">
                <a:alpha val="0"/>
              </a:srgbClr>
            </a:solidFill>
            <a:prstDash val="solid"/>
          </a:ln>
        </p:spPr>
        <p:txBody>
          <a:bodyPr wrap="square" rtlCol="0">
            <a:spAutoFit/>
          </a:bodyPr>
          <a:lstStyle/>
          <a:p>
            <a:pPr lvl="0" algn="dist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kern="1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利用动态时间规整算法找缺失日</a:t>
            </a:r>
            <a:r>
              <a:rPr lang="zh-CN" altLang="en-US" b="1" kern="1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同期</a:t>
            </a:r>
            <a:r>
              <a:rPr lang="zh-CN" altLang="en-US" b="1" kern="1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最相似的一天及其</a:t>
            </a:r>
            <a:r>
              <a:rPr lang="zh-CN" altLang="en-US" b="1" kern="1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电量</a:t>
            </a:r>
          </a:p>
        </p:txBody>
      </p:sp>
      <p:sp>
        <p:nvSpPr>
          <p:cNvPr id="38" name="右箭头 37"/>
          <p:cNvSpPr/>
          <p:nvPr/>
        </p:nvSpPr>
        <p:spPr bwMode="gray">
          <a:xfrm rot="5400000">
            <a:off x="3957000" y="3195900"/>
            <a:ext cx="468000" cy="28800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526983" y="2082800"/>
            <a:ext cx="3328035" cy="848360"/>
          </a:xfrm>
          <a:prstGeom prst="rect">
            <a:avLst/>
          </a:prstGeom>
          <a:noFill/>
          <a:ln w="19050" cap="flat" cmpd="sng" algn="ctr">
            <a:solidFill>
              <a:srgbClr val="00808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526983" y="3745547"/>
            <a:ext cx="3328035" cy="84836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526983" y="3847147"/>
            <a:ext cx="332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计算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调整参数：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缺失日近期电量与同期电量比值中位数</a:t>
            </a:r>
            <a:endParaRPr lang="zh-CN" altLang="en-US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526983" y="5408295"/>
            <a:ext cx="3328035" cy="84836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3" name="右箭头 52"/>
          <p:cNvSpPr/>
          <p:nvPr/>
        </p:nvSpPr>
        <p:spPr bwMode="gray">
          <a:xfrm rot="5400000">
            <a:off x="3957000" y="4850016"/>
            <a:ext cx="468000" cy="28800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60" name="右箭头 59"/>
          <p:cNvSpPr/>
          <p:nvPr/>
        </p:nvSpPr>
        <p:spPr bwMode="gray">
          <a:xfrm rot="5400000">
            <a:off x="3957000" y="3195206"/>
            <a:ext cx="468000" cy="28800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509385" y="2184400"/>
            <a:ext cx="3328035" cy="646331"/>
          </a:xfrm>
          <a:prstGeom prst="rect">
            <a:avLst/>
          </a:prstGeom>
          <a:noFill/>
          <a:ln>
            <a:solidFill>
              <a:srgbClr val="00B0F0">
                <a:alpha val="0"/>
              </a:srgbClr>
            </a:solidFill>
            <a:prstDash val="solid"/>
          </a:ln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b="1" kern="1200" noProof="0" dirty="0">
                <a:solidFill>
                  <a:schemeClr val="tx1"/>
                </a:solidFill>
                <a:uLnTx/>
                <a:latin typeface="方正仿宋_GBK" panose="03000509000000000000" pitchFamily="65" charset="-122"/>
                <a:ea typeface="方正仿宋_GBK" panose="03000509000000000000" pitchFamily="65" charset="-122"/>
                <a:cs typeface="+mn-cs"/>
                <a:sym typeface="+mn-ea"/>
              </a:rPr>
              <a:t>计算电量</a:t>
            </a:r>
            <a:r>
              <a:rPr lang="zh-CN" altLang="en-US" b="1" kern="1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cs"/>
                <a:sym typeface="+mn-ea"/>
              </a:rPr>
              <a:t>缺失区间内</a:t>
            </a:r>
            <a:r>
              <a:rPr lang="zh-CN" altLang="en-US" b="1" kern="1200" noProof="0" dirty="0">
                <a:solidFill>
                  <a:schemeClr val="tx1"/>
                </a:solidFill>
                <a:uLnTx/>
                <a:latin typeface="方正仿宋_GBK" panose="03000509000000000000" pitchFamily="65" charset="-122"/>
                <a:ea typeface="方正仿宋_GBK" panose="03000509000000000000" pitchFamily="65" charset="-122"/>
                <a:cs typeface="+mn-cs"/>
                <a:sym typeface="+mn-ea"/>
              </a:rPr>
              <a:t>该供电单位每日</a:t>
            </a:r>
            <a:r>
              <a:rPr lang="zh-CN" altLang="en-US" b="1" kern="1200" noProof="0" dirty="0">
                <a:solidFill>
                  <a:srgbClr val="FF0000"/>
                </a:solidFill>
                <a:uLnTx/>
                <a:latin typeface="方正仿宋_GBK" panose="03000509000000000000" pitchFamily="65" charset="-122"/>
                <a:ea typeface="方正仿宋_GBK" panose="03000509000000000000" pitchFamily="65" charset="-122"/>
                <a:cs typeface="+mn-cs"/>
                <a:sym typeface="+mn-ea"/>
              </a:rPr>
              <a:t>同行业电量平均值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+mn-ea"/>
            </a:endParaRPr>
          </a:p>
        </p:txBody>
      </p:sp>
      <p:sp>
        <p:nvSpPr>
          <p:cNvPr id="93" name="右箭头 92"/>
          <p:cNvSpPr/>
          <p:nvPr/>
        </p:nvSpPr>
        <p:spPr bwMode="gray">
          <a:xfrm rot="5400000">
            <a:off x="7930919" y="3195379"/>
            <a:ext cx="468000" cy="287655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457950" y="3745547"/>
            <a:ext cx="3328035" cy="84836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457950" y="3846562"/>
            <a:ext cx="3328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计算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调整参数：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缺失日近期电量与同行业平均值比值中位数</a:t>
            </a:r>
            <a:endParaRPr lang="zh-CN" altLang="en-US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6430645" y="5408295"/>
            <a:ext cx="3328035" cy="84836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8" name="右箭头 97"/>
          <p:cNvSpPr/>
          <p:nvPr/>
        </p:nvSpPr>
        <p:spPr bwMode="gray">
          <a:xfrm rot="5400000">
            <a:off x="7930919" y="4850189"/>
            <a:ext cx="468000" cy="287655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509385" y="2082800"/>
            <a:ext cx="3328035" cy="848360"/>
          </a:xfrm>
          <a:prstGeom prst="rect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526983" y="5509310"/>
            <a:ext cx="332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基于最相似一天的</a:t>
            </a:r>
            <a:r>
              <a:rPr lang="zh-CN" altLang="en-US" b="1" kern="1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+mn-ea"/>
              </a:rPr>
              <a:t>同期电量</a:t>
            </a:r>
            <a:r>
              <a:rPr lang="zh-CN" altLang="en-US" b="1" kern="1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及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调整参数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，补全缺失的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电量值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6430645" y="5509310"/>
            <a:ext cx="3323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基于</a:t>
            </a:r>
            <a:r>
              <a:rPr lang="zh-CN" altLang="en-US" b="1" kern="1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同行业用电量平均值</a:t>
            </a:r>
            <a:r>
              <a:rPr lang="zh-CN" altLang="en-US" b="1" kern="1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调整参数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，补全缺失的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电量值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205808" y="5507990"/>
            <a:ext cx="1461135" cy="648970"/>
            <a:chOff x="250728" y="1480461"/>
            <a:chExt cx="1460835" cy="887333"/>
          </a:xfrm>
          <a:solidFill>
            <a:schemeClr val="accent1"/>
          </a:solidFill>
        </p:grpSpPr>
        <p:grpSp>
          <p:nvGrpSpPr>
            <p:cNvPr id="113" name="Group 9"/>
            <p:cNvGrpSpPr/>
            <p:nvPr/>
          </p:nvGrpSpPr>
          <p:grpSpPr bwMode="auto">
            <a:xfrm>
              <a:off x="250728" y="1480461"/>
              <a:ext cx="1460835" cy="887333"/>
              <a:chOff x="473" y="272"/>
              <a:chExt cx="1159" cy="1539"/>
            </a:xfrm>
            <a:grpFill/>
          </p:grpSpPr>
          <p:sp>
            <p:nvSpPr>
              <p:cNvPr id="114" name="Oval 10"/>
              <p:cNvSpPr>
                <a:spLocks noChangeArrowheads="1"/>
              </p:cNvSpPr>
              <p:nvPr/>
            </p:nvSpPr>
            <p:spPr bwMode="gray">
              <a:xfrm>
                <a:off x="482" y="1391"/>
                <a:ext cx="1108" cy="414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5" name="AutoShape 11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16" name="Text Box 13"/>
            <p:cNvSpPr txBox="1">
              <a:spLocks noChangeArrowheads="1"/>
            </p:cNvSpPr>
            <p:nvPr/>
          </p:nvSpPr>
          <p:spPr bwMode="white">
            <a:xfrm>
              <a:off x="300279" y="1882772"/>
              <a:ext cx="1361732" cy="37681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假日数据</a:t>
              </a:r>
            </a:p>
          </p:txBody>
        </p:sp>
      </p:grpSp>
      <p:sp>
        <p:nvSpPr>
          <p:cNvPr id="117" name="右箭头 116"/>
          <p:cNvSpPr/>
          <p:nvPr/>
        </p:nvSpPr>
        <p:spPr bwMode="gray">
          <a:xfrm>
            <a:off x="1826328" y="5688330"/>
            <a:ext cx="467995" cy="28829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374394" y="1911494"/>
            <a:ext cx="9551670" cy="1193018"/>
            <a:chOff x="3839" y="2973"/>
            <a:chExt cx="15042" cy="2264"/>
          </a:xfrm>
        </p:grpSpPr>
        <p:sp>
          <p:nvSpPr>
            <p:cNvPr id="2" name="矩形 1"/>
            <p:cNvSpPr/>
            <p:nvPr/>
          </p:nvSpPr>
          <p:spPr>
            <a:xfrm>
              <a:off x="3839" y="2973"/>
              <a:ext cx="15042" cy="2264"/>
            </a:xfrm>
            <a:prstGeom prst="rect">
              <a:avLst/>
            </a:prstGeom>
            <a:noFill/>
            <a:ln w="1905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5789" y="3482"/>
              <a:ext cx="3091" cy="1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FF0000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考虑</a:t>
              </a:r>
              <a:r>
                <a:rPr lang="zh-CN" altLang="en-US" sz="2000" b="1" dirty="0">
                  <a:solidFill>
                    <a:schemeClr val="accent6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季节和</a:t>
              </a:r>
              <a:endParaRPr lang="en-US" altLang="zh-CN" sz="2000" b="1" dirty="0">
                <a:solidFill>
                  <a:schemeClr val="accent6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  <a:p>
              <a:pPr algn="dist"/>
              <a:r>
                <a:rPr lang="zh-CN" altLang="en-US" sz="2000" b="1" dirty="0">
                  <a:solidFill>
                    <a:schemeClr val="accent6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节假日影响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374394" y="3572510"/>
            <a:ext cx="9551670" cy="2855450"/>
            <a:chOff x="3839" y="5626"/>
            <a:chExt cx="15042" cy="4384"/>
          </a:xfrm>
        </p:grpSpPr>
        <p:sp>
          <p:nvSpPr>
            <p:cNvPr id="47" name="矩形 46"/>
            <p:cNvSpPr/>
            <p:nvPr/>
          </p:nvSpPr>
          <p:spPr>
            <a:xfrm>
              <a:off x="3839" y="5626"/>
              <a:ext cx="15042" cy="4384"/>
            </a:xfrm>
            <a:prstGeom prst="rect">
              <a:avLst/>
            </a:prstGeom>
            <a:noFill/>
            <a:ln w="19050" cap="flat" cmpd="sng" algn="ctr">
              <a:solidFill>
                <a:srgbClr val="FFC000"/>
              </a:solidFill>
              <a:prstDash val="dash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chemeClr val="bg1"/>
                  </a:solidFill>
                </a14:hiddenFill>
              </a:ext>
            </a:ex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5789" y="7189"/>
              <a:ext cx="3091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FF0000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极力避免</a:t>
              </a:r>
              <a:endParaRPr lang="en-US" altLang="zh-CN" sz="2000" b="1" dirty="0">
                <a:solidFill>
                  <a:schemeClr val="accent6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endParaRPr>
            </a:p>
            <a:p>
              <a:pPr algn="dist"/>
              <a:r>
                <a:rPr lang="zh-CN" altLang="en-US" sz="2000" b="1" dirty="0">
                  <a:solidFill>
                    <a:schemeClr val="accent6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  <a:sym typeface="+mn-ea"/>
                </a:rPr>
                <a:t>示值反超</a:t>
              </a:r>
              <a:endParaRPr lang="zh-CN" altLang="en-US" sz="2000" b="1" dirty="0">
                <a:solidFill>
                  <a:schemeClr val="accent6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4734962" y="230938"/>
            <a:ext cx="73052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建模方案</a:t>
            </a:r>
            <a:r>
              <a:rPr lang="en-US" alt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——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尾端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无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日冻结示值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>
            <a:stCxn id="50" idx="4"/>
            <a:endCxn id="34" idx="0"/>
          </p:cNvCxnSpPr>
          <p:nvPr/>
        </p:nvCxnSpPr>
        <p:spPr>
          <a:xfrm>
            <a:off x="6155081" y="2923223"/>
            <a:ext cx="0" cy="27686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81" name="直接连接符 80"/>
          <p:cNvCxnSpPr>
            <a:stCxn id="29" idx="5"/>
            <a:endCxn id="34" idx="1"/>
          </p:cNvCxnSpPr>
          <p:nvPr/>
        </p:nvCxnSpPr>
        <p:spPr>
          <a:xfrm>
            <a:off x="5148640" y="2884631"/>
            <a:ext cx="896208" cy="35404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80" name="直接连接符 79"/>
          <p:cNvCxnSpPr>
            <a:stCxn id="14" idx="4"/>
            <a:endCxn id="32" idx="0"/>
          </p:cNvCxnSpPr>
          <p:nvPr/>
        </p:nvCxnSpPr>
        <p:spPr>
          <a:xfrm>
            <a:off x="3876993" y="2923223"/>
            <a:ext cx="0" cy="276860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79" name="直接连接符 78"/>
          <p:cNvCxnSpPr>
            <a:stCxn id="24" idx="4"/>
            <a:endCxn id="35" idx="0"/>
          </p:cNvCxnSpPr>
          <p:nvPr/>
        </p:nvCxnSpPr>
        <p:spPr>
          <a:xfrm>
            <a:off x="2687638" y="2923223"/>
            <a:ext cx="0" cy="276860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77" name="直接连接符 76"/>
          <p:cNvCxnSpPr/>
          <p:nvPr/>
        </p:nvCxnSpPr>
        <p:spPr>
          <a:xfrm>
            <a:off x="1563052" y="2923223"/>
            <a:ext cx="0" cy="276860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1" name="矩形 10"/>
          <p:cNvSpPr/>
          <p:nvPr/>
        </p:nvSpPr>
        <p:spPr>
          <a:xfrm>
            <a:off x="5510126" y="230938"/>
            <a:ext cx="653010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理论模型</a:t>
            </a:r>
          </a:p>
        </p:txBody>
      </p:sp>
      <p:graphicFrame>
        <p:nvGraphicFramePr>
          <p:cNvPr id="68" name="表格 67"/>
          <p:cNvGraphicFramePr/>
          <p:nvPr>
            <p:custDataLst>
              <p:tags r:id="rId1"/>
            </p:custDataLst>
          </p:nvPr>
        </p:nvGraphicFramePr>
        <p:xfrm>
          <a:off x="7565390" y="2836215"/>
          <a:ext cx="4319600" cy="2700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800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 dirty="0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12" name="直接连接符 11"/>
          <p:cNvCxnSpPr/>
          <p:nvPr/>
        </p:nvCxnSpPr>
        <p:spPr>
          <a:xfrm flipV="1">
            <a:off x="1098550" y="2772728"/>
            <a:ext cx="5544185" cy="3746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129030" y="3321050"/>
            <a:ext cx="5501005" cy="2159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407160" y="265969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721100" y="265969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999188" y="2659698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531745" y="265969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0345" y="2607310"/>
            <a:ext cx="7150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sp>
        <p:nvSpPr>
          <p:cNvPr id="29" name="椭圆 28"/>
          <p:cNvSpPr/>
          <p:nvPr/>
        </p:nvSpPr>
        <p:spPr>
          <a:xfrm>
            <a:off x="4882515" y="2659698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407160" y="320008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721100" y="320008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999188" y="320008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531745" y="320008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882515" y="320008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999188" y="2659698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197927" y="2352675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354897" y="235267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544252" y="235267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653597" y="2352675"/>
            <a:ext cx="7696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5822340" y="235267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1197927" y="3532505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2354897" y="353250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3544252" y="353250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4653597" y="3532505"/>
            <a:ext cx="7696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5822340" y="353250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6835140" y="5164125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6835140" y="4592625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6835140" y="4059860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6835140" y="3503600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6835140" y="2940990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113" name="矩形 112"/>
          <p:cNvSpPr/>
          <p:nvPr/>
        </p:nvSpPr>
        <p:spPr>
          <a:xfrm>
            <a:off x="6253317" y="4023648"/>
            <a:ext cx="8782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sp>
        <p:nvSpPr>
          <p:cNvPr id="114" name="矩形 113"/>
          <p:cNvSpPr/>
          <p:nvPr/>
        </p:nvSpPr>
        <p:spPr>
          <a:xfrm>
            <a:off x="9284284" y="6048371"/>
            <a:ext cx="8782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7578090" y="5723878"/>
            <a:ext cx="8642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8442325" y="5723878"/>
            <a:ext cx="858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sp>
        <p:nvSpPr>
          <p:cNvPr id="118" name="文本框 117"/>
          <p:cNvSpPr txBox="1"/>
          <p:nvPr/>
        </p:nvSpPr>
        <p:spPr>
          <a:xfrm>
            <a:off x="9300845" y="5723878"/>
            <a:ext cx="855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10165080" y="5723878"/>
            <a:ext cx="8604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11025504" y="5723878"/>
            <a:ext cx="859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121" name="矩形 120"/>
          <p:cNvSpPr/>
          <p:nvPr/>
        </p:nvSpPr>
        <p:spPr>
          <a:xfrm>
            <a:off x="219710" y="1155700"/>
            <a:ext cx="11668760" cy="957313"/>
          </a:xfrm>
          <a:prstGeom prst="rect">
            <a:avLst/>
          </a:prstGeom>
          <a:ln w="12700">
            <a:noFill/>
            <a:prstDash val="sysDash"/>
          </a:ln>
        </p:spPr>
        <p:txBody>
          <a:bodyPr wrap="square">
            <a:spAutoFit/>
          </a:bodyPr>
          <a:lstStyle/>
          <a:p>
            <a:pPr indent="457200" algn="dist" hangingPunct="1">
              <a:lnSpc>
                <a:spcPts val="3500"/>
              </a:lnSpc>
            </a:pPr>
            <a:r>
              <a:rPr kumimoji="1" lang="zh-CN" altLang="en-US" sz="2400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动态时间规整</a:t>
            </a:r>
            <a:r>
              <a:rPr kumimoji="1" lang="zh-CN" altLang="en-US" sz="2400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算法是一种衡量两个时间序列之间相似度的方法，可用于寻找两个时间序列中的相似点，进一步对两个时间序列的数据点进行最优匹配</a:t>
            </a:r>
          </a:p>
        </p:txBody>
      </p:sp>
      <p:sp>
        <p:nvSpPr>
          <p:cNvPr id="122" name="矩形 121"/>
          <p:cNvSpPr/>
          <p:nvPr/>
        </p:nvSpPr>
        <p:spPr>
          <a:xfrm>
            <a:off x="220345" y="1155700"/>
            <a:ext cx="11668125" cy="91122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7578090" y="4992675"/>
            <a:ext cx="864235" cy="54038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783195" y="5069510"/>
            <a:ext cx="454660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</a:t>
            </a:r>
          </a:p>
        </p:txBody>
      </p:sp>
      <p:sp>
        <p:nvSpPr>
          <p:cNvPr id="33" name="矩形 32"/>
          <p:cNvSpPr/>
          <p:nvPr/>
        </p:nvSpPr>
        <p:spPr>
          <a:xfrm>
            <a:off x="8432800" y="4998390"/>
            <a:ext cx="864235" cy="540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578090" y="4463720"/>
            <a:ext cx="993140" cy="539750"/>
            <a:chOff x="8625" y="4406"/>
            <a:chExt cx="1564" cy="850"/>
          </a:xfrm>
        </p:grpSpPr>
        <p:sp>
          <p:nvSpPr>
            <p:cNvPr id="49" name="矩形 48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0.0008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297035" y="4449115"/>
            <a:ext cx="993140" cy="539750"/>
            <a:chOff x="8625" y="4406"/>
            <a:chExt cx="1564" cy="850"/>
          </a:xfrm>
        </p:grpSpPr>
        <p:sp>
          <p:nvSpPr>
            <p:cNvPr id="61" name="矩形 60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0.0008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429625" y="3918890"/>
            <a:ext cx="993140" cy="539750"/>
            <a:chOff x="8625" y="4406"/>
            <a:chExt cx="1564" cy="850"/>
          </a:xfrm>
        </p:grpSpPr>
        <p:sp>
          <p:nvSpPr>
            <p:cNvPr id="67" name="矩形 66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0.0008</a:t>
              </a:r>
            </a:p>
          </p:txBody>
        </p:sp>
      </p:grpSp>
      <p:sp>
        <p:nvSpPr>
          <p:cNvPr id="71" name="矩形 70"/>
          <p:cNvSpPr/>
          <p:nvPr/>
        </p:nvSpPr>
        <p:spPr>
          <a:xfrm>
            <a:off x="9293860" y="3918255"/>
            <a:ext cx="864235" cy="540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502140" y="3995090"/>
            <a:ext cx="45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10161270" y="3914445"/>
            <a:ext cx="993775" cy="539750"/>
            <a:chOff x="8625" y="4406"/>
            <a:chExt cx="1565" cy="850"/>
          </a:xfrm>
        </p:grpSpPr>
        <p:sp>
          <p:nvSpPr>
            <p:cNvPr id="74" name="矩形 73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0.5608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0156190" y="3367710"/>
            <a:ext cx="993775" cy="539750"/>
            <a:chOff x="8625" y="4406"/>
            <a:chExt cx="1565" cy="850"/>
          </a:xfrm>
        </p:grpSpPr>
        <p:sp>
          <p:nvSpPr>
            <p:cNvPr id="88" name="矩形 87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0.5600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293860" y="2835580"/>
            <a:ext cx="993775" cy="540000"/>
            <a:chOff x="8625" y="4406"/>
            <a:chExt cx="1565" cy="850"/>
          </a:xfrm>
        </p:grpSpPr>
        <p:sp>
          <p:nvSpPr>
            <p:cNvPr id="91" name="矩形 90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0.5616</a:t>
              </a:r>
            </a:p>
          </p:txBody>
        </p:sp>
      </p:grpSp>
      <p:sp>
        <p:nvSpPr>
          <p:cNvPr id="95" name="矩形 94"/>
          <p:cNvSpPr/>
          <p:nvPr/>
        </p:nvSpPr>
        <p:spPr>
          <a:xfrm>
            <a:off x="10156190" y="2833675"/>
            <a:ext cx="864235" cy="5397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156190" y="2913050"/>
            <a:ext cx="99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0.0008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9625" y="4990135"/>
            <a:ext cx="993140" cy="539750"/>
            <a:chOff x="8625" y="4406"/>
            <a:chExt cx="1564" cy="850"/>
          </a:xfrm>
        </p:grpSpPr>
        <p:sp>
          <p:nvSpPr>
            <p:cNvPr id="109" name="矩形 108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0.0008</a:t>
              </a:r>
            </a:p>
          </p:txBody>
        </p:sp>
      </p:grpSp>
      <p:sp>
        <p:nvSpPr>
          <p:cNvPr id="112" name="矩形 111"/>
          <p:cNvSpPr/>
          <p:nvPr/>
        </p:nvSpPr>
        <p:spPr>
          <a:xfrm>
            <a:off x="9297035" y="3371520"/>
            <a:ext cx="864235" cy="5397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9297035" y="3450895"/>
            <a:ext cx="99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0.0008</a:t>
            </a:r>
          </a:p>
        </p:txBody>
      </p:sp>
      <p:sp>
        <p:nvSpPr>
          <p:cNvPr id="125" name="矩形 124"/>
          <p:cNvSpPr/>
          <p:nvPr/>
        </p:nvSpPr>
        <p:spPr>
          <a:xfrm>
            <a:off x="11029950" y="2833675"/>
            <a:ext cx="864235" cy="54038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1235055" y="2910510"/>
            <a:ext cx="454660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</a:t>
            </a:r>
          </a:p>
        </p:txBody>
      </p:sp>
      <p:sp>
        <p:nvSpPr>
          <p:cNvPr id="132" name="矩形 131"/>
          <p:cNvSpPr/>
          <p:nvPr/>
        </p:nvSpPr>
        <p:spPr>
          <a:xfrm>
            <a:off x="8442325" y="4463085"/>
            <a:ext cx="864235" cy="540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8637905" y="4525950"/>
            <a:ext cx="45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</a:t>
            </a:r>
          </a:p>
        </p:txBody>
      </p:sp>
      <p:sp>
        <p:nvSpPr>
          <p:cNvPr id="2" name="矩形 1"/>
          <p:cNvSpPr/>
          <p:nvPr/>
        </p:nvSpPr>
        <p:spPr>
          <a:xfrm>
            <a:off x="220345" y="3147695"/>
            <a:ext cx="7150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511618" y="4394200"/>
            <a:ext cx="3513455" cy="2276475"/>
            <a:chOff x="726321" y="1394627"/>
            <a:chExt cx="4931040" cy="2364098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321" y="1394627"/>
              <a:ext cx="4931040" cy="236409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47" name="文本框 46"/>
                <p:cNvSpPr txBox="1"/>
                <p:nvPr/>
              </p:nvSpPr>
              <p:spPr>
                <a:xfrm>
                  <a:off x="2462124" y="3011467"/>
                  <a:ext cx="1495573" cy="319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FF0000"/>
                      </a:solidFill>
                      <a:latin typeface="方正仿宋_GBK" panose="03000509000000000000" pitchFamily="65" charset="-122"/>
                      <a:ea typeface="方正仿宋_GBK" panose="03000509000000000000" pitchFamily="65" charset="-122"/>
                    </a:rPr>
                    <a:t>时间序列</a:t>
                  </a:r>
                  <a14:m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𝑿</m:t>
                      </m:r>
                    </m:oMath>
                  </a14:m>
                  <a:endParaRPr lang="zh-CN" altLang="en-US" sz="1400" dirty="0">
                    <a:solidFill>
                      <a:srgbClr val="FF0000"/>
                    </a:solidFill>
                    <a:latin typeface="方正仿宋_GBK" panose="03000509000000000000" pitchFamily="65" charset="-122"/>
                    <a:ea typeface="方正仿宋_GBK" panose="03000509000000000000" pitchFamily="65" charset="-122"/>
                  </a:endParaRPr>
                </a:p>
              </p:txBody>
            </p:sp>
          </mc:Choice>
          <mc:Fallback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124" y="3011467"/>
                  <a:ext cx="1495573" cy="31962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714" t="-392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" name="文本框 47"/>
                <p:cNvSpPr txBox="1"/>
                <p:nvPr/>
              </p:nvSpPr>
              <p:spPr>
                <a:xfrm>
                  <a:off x="2474800" y="1686060"/>
                  <a:ext cx="1495573" cy="319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FF0000"/>
                      </a:solidFill>
                      <a:latin typeface="方正仿宋_GBK" panose="03000509000000000000" pitchFamily="65" charset="-122"/>
                      <a:ea typeface="方正仿宋_GBK" panose="03000509000000000000" pitchFamily="65" charset="-122"/>
                    </a:rPr>
                    <a:t>时间序列</a:t>
                  </a:r>
                  <a14:m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𝒀</m:t>
                      </m:r>
                    </m:oMath>
                  </a14:m>
                  <a:endParaRPr lang="zh-CN" altLang="en-US" sz="1400" dirty="0">
                    <a:solidFill>
                      <a:srgbClr val="FF0000"/>
                    </a:solidFill>
                    <a:latin typeface="方正仿宋_GBK" panose="03000509000000000000" pitchFamily="65" charset="-122"/>
                    <a:ea typeface="方正仿宋_GBK" panose="03000509000000000000" pitchFamily="65" charset="-122"/>
                  </a:endParaRPr>
                </a:p>
              </p:txBody>
            </p:sp>
          </mc:Choice>
          <mc:Fallback>
            <p:sp>
              <p:nvSpPr>
                <p:cNvPr id="3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800" y="1686060"/>
                  <a:ext cx="1495573" cy="31962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714" t="-4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矩形 4"/>
          <p:cNvSpPr/>
          <p:nvPr/>
        </p:nvSpPr>
        <p:spPr>
          <a:xfrm>
            <a:off x="1098550" y="3926840"/>
            <a:ext cx="4339590" cy="274383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8550" y="4026535"/>
            <a:ext cx="43395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zh-CN" altLang="en-US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动态时间规整算法示意图</a:t>
            </a:r>
            <a:endParaRPr lang="zh-CN" altLang="en-US" dirty="0"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5DA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5DA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5DA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5DA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5DA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72" grpId="0"/>
      <p:bldP spid="72" grpId="1"/>
      <p:bldP spid="127" grpId="0"/>
      <p:bldP spid="133" grpId="0"/>
      <p:bldP spid="133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2411022" y="1196340"/>
            <a:ext cx="9415145" cy="5572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007572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b="1"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graphicFrame>
        <p:nvGraphicFramePr>
          <p:cNvPr id="61" name="对象 60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39713034"/>
              </p:ext>
            </p:extLst>
          </p:nvPr>
        </p:nvGraphicFramePr>
        <p:xfrm>
          <a:off x="8250482" y="5166043"/>
          <a:ext cx="3035300" cy="794385"/>
        </p:xfrm>
        <a:graphic>
          <a:graphicData uri="http://schemas.openxmlformats.org/presentationml/2006/ole">
            <p:oleObj spid="_x0000_s9244" r:id="rId5" imgW="825480" imgH="215640" progId="Equation.3">
              <p:embed/>
            </p:oleObj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411022" y="1228725"/>
            <a:ext cx="9415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动态时间规整算法的</a:t>
            </a:r>
            <a:r>
              <a:rPr lang="zh-CN" sz="28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距离函数</a:t>
            </a:r>
          </a:p>
        </p:txBody>
      </p:sp>
      <p:graphicFrame>
        <p:nvGraphicFramePr>
          <p:cNvPr id="15" name="表格 14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xmlns="" val="2148497622"/>
              </p:ext>
            </p:extLst>
          </p:nvPr>
        </p:nvGraphicFramePr>
        <p:xfrm>
          <a:off x="2549452" y="4770755"/>
          <a:ext cx="5338444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46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46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46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46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i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2000" b="1" i="1" baseline="-25000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工作日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双休日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节假日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工作日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双休日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节假日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232972" y="2728277"/>
            <a:ext cx="1461135" cy="648970"/>
            <a:chOff x="250728" y="1480461"/>
            <a:chExt cx="1460835" cy="887333"/>
          </a:xfrm>
          <a:solidFill>
            <a:schemeClr val="accent1"/>
          </a:solidFill>
        </p:grpSpPr>
        <p:grpSp>
          <p:nvGrpSpPr>
            <p:cNvPr id="24" name="Group 9"/>
            <p:cNvGrpSpPr/>
            <p:nvPr/>
          </p:nvGrpSpPr>
          <p:grpSpPr bwMode="auto">
            <a:xfrm>
              <a:off x="250728" y="1480461"/>
              <a:ext cx="1460835" cy="887333"/>
              <a:chOff x="473" y="272"/>
              <a:chExt cx="1159" cy="1539"/>
            </a:xfrm>
            <a:grpFill/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gray">
              <a:xfrm>
                <a:off x="482" y="1391"/>
                <a:ext cx="1108" cy="414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AutoShape 11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Text Box 13"/>
            <p:cNvSpPr txBox="1">
              <a:spLocks noChangeArrowheads="1"/>
            </p:cNvSpPr>
            <p:nvPr/>
          </p:nvSpPr>
          <p:spPr bwMode="white">
            <a:xfrm>
              <a:off x="300279" y="1882772"/>
              <a:ext cx="1361732" cy="37681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日期</a:t>
              </a:r>
              <a:r>
                <a:rPr kumimoji="0" 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数据</a:t>
              </a:r>
            </a:p>
          </p:txBody>
        </p:sp>
      </p:grpSp>
      <p:sp>
        <p:nvSpPr>
          <p:cNvPr id="28" name="右箭头 27"/>
          <p:cNvSpPr/>
          <p:nvPr/>
        </p:nvSpPr>
        <p:spPr bwMode="gray">
          <a:xfrm>
            <a:off x="1853492" y="2908617"/>
            <a:ext cx="467995" cy="28829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32972" y="5238750"/>
            <a:ext cx="1461135" cy="648970"/>
            <a:chOff x="250728" y="1480461"/>
            <a:chExt cx="1460835" cy="887333"/>
          </a:xfrm>
          <a:solidFill>
            <a:schemeClr val="accent1"/>
          </a:solidFill>
        </p:grpSpPr>
        <p:grpSp>
          <p:nvGrpSpPr>
            <p:cNvPr id="31" name="Group 9"/>
            <p:cNvGrpSpPr/>
            <p:nvPr/>
          </p:nvGrpSpPr>
          <p:grpSpPr bwMode="auto">
            <a:xfrm>
              <a:off x="250728" y="1480461"/>
              <a:ext cx="1460835" cy="887333"/>
              <a:chOff x="473" y="272"/>
              <a:chExt cx="1159" cy="1539"/>
            </a:xfrm>
            <a:grpFill/>
          </p:grpSpPr>
          <p:sp>
            <p:nvSpPr>
              <p:cNvPr id="32" name="Oval 10"/>
              <p:cNvSpPr>
                <a:spLocks noChangeArrowheads="1"/>
              </p:cNvSpPr>
              <p:nvPr/>
            </p:nvSpPr>
            <p:spPr bwMode="gray">
              <a:xfrm>
                <a:off x="482" y="1391"/>
                <a:ext cx="1108" cy="414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AutoShape 11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Text Box 13"/>
            <p:cNvSpPr txBox="1">
              <a:spLocks noChangeArrowheads="1"/>
            </p:cNvSpPr>
            <p:nvPr/>
          </p:nvSpPr>
          <p:spPr bwMode="white">
            <a:xfrm>
              <a:off x="300279" y="1882772"/>
              <a:ext cx="1361732" cy="37681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假日数据</a:t>
              </a:r>
            </a:p>
          </p:txBody>
        </p:sp>
      </p:grpSp>
      <p:sp>
        <p:nvSpPr>
          <p:cNvPr id="35" name="右箭头 34"/>
          <p:cNvSpPr/>
          <p:nvPr/>
        </p:nvSpPr>
        <p:spPr bwMode="gray">
          <a:xfrm>
            <a:off x="1853492" y="5419090"/>
            <a:ext cx="467995" cy="28829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549769" y="1864995"/>
            <a:ext cx="4433570" cy="23755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9452" y="3154860"/>
            <a:ext cx="44342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其中，春节期间指</a:t>
            </a:r>
            <a:r>
              <a:rPr 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  <a:sym typeface="+mn-ea"/>
              </a:rPr>
              <a:t>农历腊月十六到正月二十，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表示日期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是当年的公历的第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天，</a:t>
            </a:r>
            <a:r>
              <a:rPr lang="en-US" altLang="zh-CN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表示日期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是当年公历的</a:t>
            </a:r>
            <a:r>
              <a:rPr lang="en-US" altLang="zh-CN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天</a:t>
            </a: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28367158"/>
              </p:ext>
            </p:extLst>
          </p:nvPr>
        </p:nvGraphicFramePr>
        <p:xfrm>
          <a:off x="3483219" y="2479358"/>
          <a:ext cx="2566670" cy="583565"/>
        </p:xfrm>
        <a:graphic>
          <a:graphicData uri="http://schemas.openxmlformats.org/presentationml/2006/ole">
            <p:oleObj spid="_x0000_s9245" r:id="rId6" imgW="1117440" imgH="253800" progId="Equation.3">
              <p:embed/>
            </p:oleObj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3709597" y="1998345"/>
            <a:ext cx="2113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非春节期间</a:t>
            </a:r>
          </a:p>
        </p:txBody>
      </p:sp>
      <p:sp>
        <p:nvSpPr>
          <p:cNvPr id="52" name="矩形 51"/>
          <p:cNvSpPr/>
          <p:nvPr/>
        </p:nvSpPr>
        <p:spPr>
          <a:xfrm>
            <a:off x="7260834" y="1865004"/>
            <a:ext cx="4433570" cy="237551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260834" y="3154850"/>
            <a:ext cx="4433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其中，春节期间指</a:t>
            </a:r>
            <a:r>
              <a:rPr 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  <a:sym typeface="+mn-ea"/>
              </a:rPr>
              <a:t>农历腊月十六到正月二十，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表示日期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是当年的农历的第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天，</a:t>
            </a:r>
            <a:r>
              <a:rPr lang="en-US" altLang="zh-CN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表示日期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是当年的农历的</a:t>
            </a:r>
            <a:r>
              <a:rPr lang="en-US" altLang="zh-CN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天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744512" y="1998335"/>
            <a:ext cx="1466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</a:t>
            </a:r>
          </a:p>
        </p:txBody>
      </p:sp>
      <p:graphicFrame>
        <p:nvGraphicFramePr>
          <p:cNvPr id="57" name="对象 5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056512756"/>
              </p:ext>
            </p:extLst>
          </p:nvPr>
        </p:nvGraphicFramePr>
        <p:xfrm>
          <a:off x="8194284" y="2479348"/>
          <a:ext cx="2566670" cy="583565"/>
        </p:xfrm>
        <a:graphic>
          <a:graphicData uri="http://schemas.openxmlformats.org/presentationml/2006/ole">
            <p:oleObj spid="_x0000_s9246" r:id="rId7" imgW="1117440" imgH="253800" progId="Equation.3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5510126" y="230938"/>
            <a:ext cx="653010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距离函数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直接连接符 103"/>
          <p:cNvCxnSpPr>
            <a:stCxn id="21" idx="3"/>
            <a:endCxn id="59" idx="7"/>
          </p:cNvCxnSpPr>
          <p:nvPr/>
        </p:nvCxnSpPr>
        <p:spPr>
          <a:xfrm flipH="1">
            <a:off x="8766590" y="2712546"/>
            <a:ext cx="545922" cy="55660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05" name="直接连接符 104"/>
          <p:cNvCxnSpPr>
            <a:stCxn id="16" idx="3"/>
            <a:endCxn id="59" idx="7"/>
          </p:cNvCxnSpPr>
          <p:nvPr/>
        </p:nvCxnSpPr>
        <p:spPr>
          <a:xfrm flipH="1">
            <a:off x="8766590" y="2712546"/>
            <a:ext cx="1312309" cy="55660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06" name="直接连接符 105"/>
          <p:cNvCxnSpPr>
            <a:stCxn id="22" idx="3"/>
            <a:endCxn id="59" idx="7"/>
          </p:cNvCxnSpPr>
          <p:nvPr/>
        </p:nvCxnSpPr>
        <p:spPr>
          <a:xfrm flipH="1">
            <a:off x="8766590" y="2712546"/>
            <a:ext cx="2078699" cy="55660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" name="矩形 1"/>
          <p:cNvSpPr/>
          <p:nvPr/>
        </p:nvSpPr>
        <p:spPr>
          <a:xfrm>
            <a:off x="5226685" y="231140"/>
            <a:ext cx="69653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应用效果</a:t>
            </a:r>
            <a:r>
              <a:rPr lang="en-US" alt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——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尾端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有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日冻结示值</a:t>
            </a:r>
          </a:p>
        </p:txBody>
      </p:sp>
      <p:sp>
        <p:nvSpPr>
          <p:cNvPr id="25" name="矩形 24"/>
          <p:cNvSpPr/>
          <p:nvPr/>
        </p:nvSpPr>
        <p:spPr>
          <a:xfrm>
            <a:off x="153910" y="1144905"/>
            <a:ext cx="1180571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   选取</a:t>
            </a:r>
            <a:r>
              <a:rPr lang="zh-CN" altLang="en-US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一般工商业用电客户</a:t>
            </a:r>
            <a:r>
              <a:rPr lang="en-US" altLang="zh-CN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A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，假定其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2020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年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22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日至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日的日冻结有功示值缺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失，设置距离函数参数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0.3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b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0.7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，用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智能补全法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交易补全法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算数平均法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补全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1573079" y="2599055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1586414" y="3349308"/>
            <a:ext cx="9912350" cy="2603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46" idx="4"/>
            <a:endCxn id="55" idx="0"/>
          </p:cNvCxnSpPr>
          <p:nvPr/>
        </p:nvCxnSpPr>
        <p:spPr>
          <a:xfrm>
            <a:off x="1905185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2" name="文本框 11"/>
          <p:cNvSpPr txBox="1"/>
          <p:nvPr/>
        </p:nvSpPr>
        <p:spPr>
          <a:xfrm>
            <a:off x="1392739" y="197485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01.22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腊月二十八</a:t>
            </a:r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46" name="椭圆 45"/>
          <p:cNvSpPr/>
          <p:nvPr/>
        </p:nvSpPr>
        <p:spPr>
          <a:xfrm>
            <a:off x="1749292" y="248761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749292" y="323056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392739" y="349377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02.02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腊月二十八</a:t>
            </a:r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cxnSp>
        <p:nvCxnSpPr>
          <p:cNvPr id="96" name="直接连接符 95"/>
          <p:cNvCxnSpPr>
            <a:stCxn id="4" idx="4"/>
            <a:endCxn id="60" idx="0"/>
          </p:cNvCxnSpPr>
          <p:nvPr/>
        </p:nvCxnSpPr>
        <p:spPr>
          <a:xfrm>
            <a:off x="2848737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4" name="椭圆 3"/>
          <p:cNvSpPr/>
          <p:nvPr/>
        </p:nvSpPr>
        <p:spPr>
          <a:xfrm>
            <a:off x="2692844" y="248761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36291" y="197485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01.23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</a:t>
            </a:r>
            <a:r>
              <a:rPr 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九</a:t>
            </a:r>
          </a:p>
        </p:txBody>
      </p:sp>
      <p:sp>
        <p:nvSpPr>
          <p:cNvPr id="60" name="椭圆 59"/>
          <p:cNvSpPr/>
          <p:nvPr/>
        </p:nvSpPr>
        <p:spPr>
          <a:xfrm>
            <a:off x="2692844" y="323056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2336291" y="349377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02.03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</a:t>
            </a:r>
            <a:r>
              <a:rPr 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九</a:t>
            </a:r>
          </a:p>
        </p:txBody>
      </p:sp>
      <p:cxnSp>
        <p:nvCxnSpPr>
          <p:cNvPr id="97" name="直接连接符 96"/>
          <p:cNvCxnSpPr>
            <a:stCxn id="19" idx="4"/>
            <a:endCxn id="76" idx="0"/>
          </p:cNvCxnSpPr>
          <p:nvPr/>
        </p:nvCxnSpPr>
        <p:spPr>
          <a:xfrm>
            <a:off x="3792289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9" name="椭圆 18"/>
          <p:cNvSpPr/>
          <p:nvPr/>
        </p:nvSpPr>
        <p:spPr>
          <a:xfrm>
            <a:off x="3636396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79843" y="197485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01.24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腊月三十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3636396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279843" y="349377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02.04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腊月三十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98" name="直接连接符 97"/>
          <p:cNvCxnSpPr>
            <a:stCxn id="47" idx="4"/>
            <a:endCxn id="56" idx="0"/>
          </p:cNvCxnSpPr>
          <p:nvPr/>
        </p:nvCxnSpPr>
        <p:spPr>
          <a:xfrm>
            <a:off x="4735841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47" name="椭圆 46"/>
          <p:cNvSpPr/>
          <p:nvPr/>
        </p:nvSpPr>
        <p:spPr>
          <a:xfrm>
            <a:off x="4579948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23395" y="197485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01.25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正月初一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579948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223395" y="349377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02.05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正月初一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99" name="直接连接符 98"/>
          <p:cNvCxnSpPr>
            <a:stCxn id="18" idx="4"/>
            <a:endCxn id="75" idx="0"/>
          </p:cNvCxnSpPr>
          <p:nvPr/>
        </p:nvCxnSpPr>
        <p:spPr>
          <a:xfrm>
            <a:off x="5590810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8" name="椭圆 17"/>
          <p:cNvSpPr/>
          <p:nvPr/>
        </p:nvSpPr>
        <p:spPr>
          <a:xfrm>
            <a:off x="5434917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66947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01.26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正月初二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434917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166947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02.06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正月初二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100" name="直接连接符 99"/>
          <p:cNvCxnSpPr>
            <a:stCxn id="20" idx="4"/>
            <a:endCxn id="77" idx="0"/>
          </p:cNvCxnSpPr>
          <p:nvPr/>
        </p:nvCxnSpPr>
        <p:spPr>
          <a:xfrm>
            <a:off x="6357197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0" name="椭圆 19"/>
          <p:cNvSpPr/>
          <p:nvPr/>
        </p:nvSpPr>
        <p:spPr>
          <a:xfrm>
            <a:off x="6201304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933334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01.27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正月初三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6201304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33334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02.07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正月初三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101" name="直接连接符 100"/>
          <p:cNvCxnSpPr>
            <a:stCxn id="48" idx="4"/>
            <a:endCxn id="58" idx="0"/>
          </p:cNvCxnSpPr>
          <p:nvPr/>
        </p:nvCxnSpPr>
        <p:spPr>
          <a:xfrm>
            <a:off x="7123584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48" name="椭圆 47"/>
          <p:cNvSpPr/>
          <p:nvPr/>
        </p:nvSpPr>
        <p:spPr>
          <a:xfrm>
            <a:off x="6967691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99721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01.28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正月初四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967691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699721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02.08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正月初四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102" name="直接连接符 101"/>
          <p:cNvCxnSpPr>
            <a:stCxn id="17" idx="4"/>
            <a:endCxn id="70" idx="0"/>
          </p:cNvCxnSpPr>
          <p:nvPr/>
        </p:nvCxnSpPr>
        <p:spPr>
          <a:xfrm>
            <a:off x="7889971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7" name="椭圆 16"/>
          <p:cNvSpPr/>
          <p:nvPr/>
        </p:nvSpPr>
        <p:spPr>
          <a:xfrm>
            <a:off x="7734078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66108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01.29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正月初五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7734078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466108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02.09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正月初五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103" name="直接连接符 102"/>
          <p:cNvCxnSpPr>
            <a:stCxn id="49" idx="4"/>
            <a:endCxn id="59" idx="0"/>
          </p:cNvCxnSpPr>
          <p:nvPr/>
        </p:nvCxnSpPr>
        <p:spPr>
          <a:xfrm>
            <a:off x="8656358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49" name="椭圆 48"/>
          <p:cNvSpPr/>
          <p:nvPr/>
        </p:nvSpPr>
        <p:spPr>
          <a:xfrm>
            <a:off x="8500465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32495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01.30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正月初六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8500465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232495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02.10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正月初六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266852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998882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01.31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正月初七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9266852" y="323056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998882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02.11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正月初七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033239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765269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02.01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正月初八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10033239" y="323056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765269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02.12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正月初八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799629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531659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02.02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正月初九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0770102" y="323056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558329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02.13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正月初九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23754" y="2435225"/>
            <a:ext cx="781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2020</a:t>
            </a:r>
          </a:p>
        </p:txBody>
      </p:sp>
      <p:sp>
        <p:nvSpPr>
          <p:cNvPr id="5" name="矩形 4"/>
          <p:cNvSpPr/>
          <p:nvPr/>
        </p:nvSpPr>
        <p:spPr>
          <a:xfrm>
            <a:off x="623754" y="3178175"/>
            <a:ext cx="781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10" y="4048125"/>
            <a:ext cx="7531177" cy="271145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4934" y="4048125"/>
            <a:ext cx="4224693" cy="271145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07" name="椭圆 106"/>
          <p:cNvSpPr/>
          <p:nvPr/>
        </p:nvSpPr>
        <p:spPr>
          <a:xfrm>
            <a:off x="6477454" y="41251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6477454" y="452200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698969" y="4103043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春节假期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6698969" y="4499882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4076" y="4048125"/>
            <a:ext cx="4224693" cy="271145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052" y="4048125"/>
            <a:ext cx="7532035" cy="271145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cxnSp>
        <p:nvCxnSpPr>
          <p:cNvPr id="104" name="直接连接符 103"/>
          <p:cNvCxnSpPr>
            <a:stCxn id="21" idx="3"/>
            <a:endCxn id="59" idx="7"/>
          </p:cNvCxnSpPr>
          <p:nvPr/>
        </p:nvCxnSpPr>
        <p:spPr>
          <a:xfrm flipH="1">
            <a:off x="8766590" y="2712546"/>
            <a:ext cx="545922" cy="55660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05" name="直接连接符 104"/>
          <p:cNvCxnSpPr>
            <a:stCxn id="16" idx="3"/>
            <a:endCxn id="59" idx="7"/>
          </p:cNvCxnSpPr>
          <p:nvPr/>
        </p:nvCxnSpPr>
        <p:spPr>
          <a:xfrm flipH="1">
            <a:off x="8766590" y="2712546"/>
            <a:ext cx="1312309" cy="55660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06" name="直接连接符 105"/>
          <p:cNvCxnSpPr>
            <a:stCxn id="22" idx="3"/>
            <a:endCxn id="59" idx="7"/>
          </p:cNvCxnSpPr>
          <p:nvPr/>
        </p:nvCxnSpPr>
        <p:spPr>
          <a:xfrm flipH="1">
            <a:off x="8766590" y="2712546"/>
            <a:ext cx="2078699" cy="55660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" name="矩形 1"/>
          <p:cNvSpPr/>
          <p:nvPr/>
        </p:nvSpPr>
        <p:spPr>
          <a:xfrm>
            <a:off x="5226685" y="231140"/>
            <a:ext cx="69653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应用效果</a:t>
            </a:r>
            <a:r>
              <a:rPr lang="en-US" alt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——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尾端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无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日冻结示值</a:t>
            </a:r>
          </a:p>
        </p:txBody>
      </p:sp>
      <p:sp>
        <p:nvSpPr>
          <p:cNvPr id="25" name="矩形 24"/>
          <p:cNvSpPr/>
          <p:nvPr/>
        </p:nvSpPr>
        <p:spPr>
          <a:xfrm>
            <a:off x="153910" y="1144905"/>
            <a:ext cx="1180571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   选取</a:t>
            </a:r>
            <a:r>
              <a:rPr lang="zh-CN" altLang="en-US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一般工商业用电客户</a:t>
            </a:r>
            <a:r>
              <a:rPr lang="en-US" altLang="zh-CN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A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，假定其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2020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年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22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日至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日的日冻结有功示值缺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失且尾端无示值，设置距离函数参数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0.3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b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0.7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，用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智能补全法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交易补全法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补全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45" name="直接连接符 44"/>
          <p:cNvCxnSpPr/>
          <p:nvPr/>
        </p:nvCxnSpPr>
        <p:spPr>
          <a:xfrm flipV="1">
            <a:off x="1573079" y="2599055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V="1">
            <a:off x="1586414" y="3349308"/>
            <a:ext cx="9912350" cy="2603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46" idx="4"/>
            <a:endCxn id="55" idx="0"/>
          </p:cNvCxnSpPr>
          <p:nvPr/>
        </p:nvCxnSpPr>
        <p:spPr>
          <a:xfrm>
            <a:off x="1905185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2" name="文本框 11"/>
          <p:cNvSpPr txBox="1"/>
          <p:nvPr/>
        </p:nvSpPr>
        <p:spPr>
          <a:xfrm>
            <a:off x="1392739" y="197485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01.22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腊月二十八</a:t>
            </a:r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46" name="椭圆 45"/>
          <p:cNvSpPr/>
          <p:nvPr/>
        </p:nvSpPr>
        <p:spPr>
          <a:xfrm>
            <a:off x="1749292" y="248761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749292" y="323056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392739" y="349377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02.02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腊月二十八</a:t>
            </a:r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cxnSp>
        <p:nvCxnSpPr>
          <p:cNvPr id="96" name="直接连接符 95"/>
          <p:cNvCxnSpPr>
            <a:stCxn id="4" idx="4"/>
            <a:endCxn id="60" idx="0"/>
          </p:cNvCxnSpPr>
          <p:nvPr/>
        </p:nvCxnSpPr>
        <p:spPr>
          <a:xfrm>
            <a:off x="2848737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4" name="椭圆 3"/>
          <p:cNvSpPr/>
          <p:nvPr/>
        </p:nvSpPr>
        <p:spPr>
          <a:xfrm>
            <a:off x="2692844" y="248761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336291" y="197485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01.23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</a:t>
            </a:r>
            <a:r>
              <a:rPr 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九</a:t>
            </a:r>
          </a:p>
        </p:txBody>
      </p:sp>
      <p:sp>
        <p:nvSpPr>
          <p:cNvPr id="60" name="椭圆 59"/>
          <p:cNvSpPr/>
          <p:nvPr/>
        </p:nvSpPr>
        <p:spPr>
          <a:xfrm>
            <a:off x="2692844" y="323056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2336291" y="349377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02.03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</a:t>
            </a:r>
            <a:r>
              <a:rPr 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九</a:t>
            </a:r>
          </a:p>
        </p:txBody>
      </p:sp>
      <p:cxnSp>
        <p:nvCxnSpPr>
          <p:cNvPr id="97" name="直接连接符 96"/>
          <p:cNvCxnSpPr>
            <a:stCxn id="19" idx="4"/>
            <a:endCxn id="76" idx="0"/>
          </p:cNvCxnSpPr>
          <p:nvPr/>
        </p:nvCxnSpPr>
        <p:spPr>
          <a:xfrm>
            <a:off x="3792289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9" name="椭圆 18"/>
          <p:cNvSpPr/>
          <p:nvPr/>
        </p:nvSpPr>
        <p:spPr>
          <a:xfrm>
            <a:off x="3636396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279843" y="197485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01.24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腊月三十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3636396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3279843" y="349377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02.04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腊月三十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98" name="直接连接符 97"/>
          <p:cNvCxnSpPr>
            <a:stCxn id="47" idx="4"/>
            <a:endCxn id="56" idx="0"/>
          </p:cNvCxnSpPr>
          <p:nvPr/>
        </p:nvCxnSpPr>
        <p:spPr>
          <a:xfrm>
            <a:off x="4735841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47" name="椭圆 46"/>
          <p:cNvSpPr/>
          <p:nvPr/>
        </p:nvSpPr>
        <p:spPr>
          <a:xfrm>
            <a:off x="4579948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23395" y="197485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01.25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正月初一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4579948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223395" y="3493770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02.05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正月初一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99" name="直接连接符 98"/>
          <p:cNvCxnSpPr>
            <a:stCxn id="18" idx="4"/>
            <a:endCxn id="75" idx="0"/>
          </p:cNvCxnSpPr>
          <p:nvPr/>
        </p:nvCxnSpPr>
        <p:spPr>
          <a:xfrm>
            <a:off x="5590810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8" name="椭圆 17"/>
          <p:cNvSpPr/>
          <p:nvPr/>
        </p:nvSpPr>
        <p:spPr>
          <a:xfrm>
            <a:off x="5434917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166947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01.26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正月初二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434917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5166947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02.06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正月初二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100" name="直接连接符 99"/>
          <p:cNvCxnSpPr>
            <a:stCxn id="20" idx="4"/>
            <a:endCxn id="77" idx="0"/>
          </p:cNvCxnSpPr>
          <p:nvPr/>
        </p:nvCxnSpPr>
        <p:spPr>
          <a:xfrm>
            <a:off x="6357197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0" name="椭圆 19"/>
          <p:cNvSpPr/>
          <p:nvPr/>
        </p:nvSpPr>
        <p:spPr>
          <a:xfrm>
            <a:off x="6201304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933334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01.27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正月初三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6201304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33334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02.07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正月初三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101" name="直接连接符 100"/>
          <p:cNvCxnSpPr>
            <a:stCxn id="48" idx="4"/>
            <a:endCxn id="58" idx="0"/>
          </p:cNvCxnSpPr>
          <p:nvPr/>
        </p:nvCxnSpPr>
        <p:spPr>
          <a:xfrm>
            <a:off x="7123584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48" name="椭圆 47"/>
          <p:cNvSpPr/>
          <p:nvPr/>
        </p:nvSpPr>
        <p:spPr>
          <a:xfrm>
            <a:off x="6967691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99721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01.28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正月初四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967691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699721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02.08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正月初四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102" name="直接连接符 101"/>
          <p:cNvCxnSpPr>
            <a:stCxn id="17" idx="4"/>
            <a:endCxn id="70" idx="0"/>
          </p:cNvCxnSpPr>
          <p:nvPr/>
        </p:nvCxnSpPr>
        <p:spPr>
          <a:xfrm>
            <a:off x="7889971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7" name="椭圆 16"/>
          <p:cNvSpPr/>
          <p:nvPr/>
        </p:nvSpPr>
        <p:spPr>
          <a:xfrm>
            <a:off x="7734078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66108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01.29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正月初五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7734078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466108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02.09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正月初五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103" name="直接连接符 102"/>
          <p:cNvCxnSpPr>
            <a:stCxn id="49" idx="4"/>
            <a:endCxn id="59" idx="0"/>
          </p:cNvCxnSpPr>
          <p:nvPr/>
        </p:nvCxnSpPr>
        <p:spPr>
          <a:xfrm>
            <a:off x="8656358" y="2751138"/>
            <a:ext cx="0" cy="479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49" name="椭圆 48"/>
          <p:cNvSpPr/>
          <p:nvPr/>
        </p:nvSpPr>
        <p:spPr>
          <a:xfrm>
            <a:off x="8500465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232495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01.30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正月初六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8500465" y="323056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8232495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02.10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正月初六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9266852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998882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01.31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正月初七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9266852" y="323056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998882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02.11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正月初七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0033239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765269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02.01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正月初八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10033239" y="323056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9765269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02.12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正月初八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0799629" y="248761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531659" y="197485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02.02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正月初九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10770102" y="323056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558329" y="3493770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02.13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正月初九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623754" y="2435225"/>
            <a:ext cx="781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2020</a:t>
            </a:r>
          </a:p>
        </p:txBody>
      </p:sp>
      <p:sp>
        <p:nvSpPr>
          <p:cNvPr id="5" name="矩形 4"/>
          <p:cNvSpPr/>
          <p:nvPr/>
        </p:nvSpPr>
        <p:spPr>
          <a:xfrm>
            <a:off x="623754" y="3178175"/>
            <a:ext cx="781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sp>
        <p:nvSpPr>
          <p:cNvPr id="107" name="椭圆 106"/>
          <p:cNvSpPr/>
          <p:nvPr/>
        </p:nvSpPr>
        <p:spPr>
          <a:xfrm>
            <a:off x="6477454" y="41251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6477454" y="452200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698969" y="4103043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春节假期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6698969" y="4499882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19" y="4048125"/>
            <a:ext cx="4224694" cy="271145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4" y="4048125"/>
            <a:ext cx="7532035" cy="271145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cxnSp>
        <p:nvCxnSpPr>
          <p:cNvPr id="14" name="直接连接符 13"/>
          <p:cNvCxnSpPr>
            <a:endCxn id="129" idx="0"/>
          </p:cNvCxnSpPr>
          <p:nvPr/>
        </p:nvCxnSpPr>
        <p:spPr>
          <a:xfrm flipH="1">
            <a:off x="1665605" y="2658110"/>
            <a:ext cx="16510" cy="45212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5" name="矩形 24"/>
          <p:cNvSpPr/>
          <p:nvPr/>
        </p:nvSpPr>
        <p:spPr>
          <a:xfrm>
            <a:off x="153910" y="1144905"/>
            <a:ext cx="1180571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   选取</a:t>
            </a:r>
            <a:r>
              <a:rPr lang="zh-CN" altLang="en-US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一般工商业用电客户</a:t>
            </a:r>
            <a:r>
              <a:rPr lang="en-US" altLang="zh-CN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A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，假定其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2019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年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28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日至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5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日的日冻结有功示值缺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失，设置距离函数参数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0.3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b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0.7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，用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智能补全法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交易补全法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算数平均法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补全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74" name="直接连接符 73"/>
          <p:cNvCxnSpPr>
            <a:stCxn id="113" idx="3"/>
            <a:endCxn id="129" idx="7"/>
          </p:cNvCxnSpPr>
          <p:nvPr/>
        </p:nvCxnSpPr>
        <p:spPr>
          <a:xfrm flipH="1">
            <a:off x="1775647" y="2730652"/>
            <a:ext cx="1332230" cy="41846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94" name="直接连接符 93"/>
          <p:cNvCxnSpPr>
            <a:stCxn id="118" idx="4"/>
            <a:endCxn id="125" idx="0"/>
          </p:cNvCxnSpPr>
          <p:nvPr/>
        </p:nvCxnSpPr>
        <p:spPr>
          <a:xfrm>
            <a:off x="6323308" y="2769244"/>
            <a:ext cx="0" cy="34099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07" name="直接连接符 106"/>
          <p:cNvCxnSpPr>
            <a:stCxn id="125" idx="7"/>
            <a:endCxn id="114" idx="3"/>
          </p:cNvCxnSpPr>
          <p:nvPr/>
        </p:nvCxnSpPr>
        <p:spPr>
          <a:xfrm flipV="1">
            <a:off x="6432905" y="2730400"/>
            <a:ext cx="1332230" cy="41846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08" name="直接连接符 107"/>
          <p:cNvCxnSpPr>
            <a:stCxn id="116" idx="3"/>
            <a:endCxn id="129" idx="7"/>
          </p:cNvCxnSpPr>
          <p:nvPr/>
        </p:nvCxnSpPr>
        <p:spPr>
          <a:xfrm flipH="1">
            <a:off x="1775353" y="2730652"/>
            <a:ext cx="2884805" cy="41846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10" name="直接连接符 109"/>
          <p:cNvCxnSpPr>
            <a:stCxn id="125" idx="7"/>
            <a:endCxn id="117" idx="3"/>
          </p:cNvCxnSpPr>
          <p:nvPr/>
        </p:nvCxnSpPr>
        <p:spPr>
          <a:xfrm flipV="1">
            <a:off x="6432905" y="2730400"/>
            <a:ext cx="2884805" cy="41846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11" name="直接连接符 110"/>
          <p:cNvCxnSpPr>
            <a:stCxn id="125" idx="7"/>
          </p:cNvCxnSpPr>
          <p:nvPr/>
        </p:nvCxnSpPr>
        <p:spPr>
          <a:xfrm flipV="1">
            <a:off x="6433185" y="2658110"/>
            <a:ext cx="4580255" cy="49085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12" name="直接连接符 111"/>
          <p:cNvCxnSpPr/>
          <p:nvPr/>
        </p:nvCxnSpPr>
        <p:spPr>
          <a:xfrm flipV="1">
            <a:off x="1265263" y="2617161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315938" y="2453331"/>
            <a:ext cx="7562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cxnSp>
        <p:nvCxnSpPr>
          <p:cNvPr id="121" name="直接连接符 120"/>
          <p:cNvCxnSpPr/>
          <p:nvPr/>
        </p:nvCxnSpPr>
        <p:spPr>
          <a:xfrm flipV="1">
            <a:off x="1286853" y="3221715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9" name="椭圆 128"/>
          <p:cNvSpPr/>
          <p:nvPr/>
        </p:nvSpPr>
        <p:spPr>
          <a:xfrm>
            <a:off x="1509618" y="311027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1509618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1153065" y="3463650"/>
            <a:ext cx="102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143" name="文本框 142"/>
          <p:cNvSpPr txBox="1"/>
          <p:nvPr/>
        </p:nvSpPr>
        <p:spPr>
          <a:xfrm>
            <a:off x="1260698" y="206601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113" name="椭圆 112"/>
          <p:cNvSpPr/>
          <p:nvPr/>
        </p:nvSpPr>
        <p:spPr>
          <a:xfrm>
            <a:off x="3062193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3062193" y="311027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2858699" y="3463650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p:sp>
        <p:nvSpPr>
          <p:cNvPr id="144" name="文本框 143"/>
          <p:cNvSpPr txBox="1"/>
          <p:nvPr/>
        </p:nvSpPr>
        <p:spPr>
          <a:xfrm>
            <a:off x="2859334" y="2066015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p:sp>
        <p:nvSpPr>
          <p:cNvPr id="116" name="椭圆 115"/>
          <p:cNvSpPr/>
          <p:nvPr/>
        </p:nvSpPr>
        <p:spPr>
          <a:xfrm>
            <a:off x="4614768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4614768" y="311027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4450033" y="3463650"/>
            <a:ext cx="640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04.30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4450033" y="2066015"/>
            <a:ext cx="640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04.30</a:t>
            </a:r>
          </a:p>
        </p:txBody>
      </p:sp>
      <p:sp>
        <p:nvSpPr>
          <p:cNvPr id="118" name="椭圆 117"/>
          <p:cNvSpPr/>
          <p:nvPr/>
        </p:nvSpPr>
        <p:spPr>
          <a:xfrm>
            <a:off x="6167343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6167343" y="311027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5999457" y="3463650"/>
            <a:ext cx="64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05.01</a:t>
            </a:r>
          </a:p>
        </p:txBody>
      </p:sp>
      <p:sp>
        <p:nvSpPr>
          <p:cNvPr id="146" name="文本框 145"/>
          <p:cNvSpPr txBox="1"/>
          <p:nvPr/>
        </p:nvSpPr>
        <p:spPr>
          <a:xfrm>
            <a:off x="6000092" y="2066015"/>
            <a:ext cx="64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05.01</a:t>
            </a:r>
          </a:p>
        </p:txBody>
      </p:sp>
      <p:sp>
        <p:nvSpPr>
          <p:cNvPr id="114" name="椭圆 113"/>
          <p:cNvSpPr/>
          <p:nvPr/>
        </p:nvSpPr>
        <p:spPr>
          <a:xfrm>
            <a:off x="7719918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7719918" y="311027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451726" y="3463650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05.02</a:t>
            </a:r>
          </a:p>
        </p:txBody>
      </p:sp>
      <p:sp>
        <p:nvSpPr>
          <p:cNvPr id="147" name="文本框 146"/>
          <p:cNvSpPr txBox="1"/>
          <p:nvPr/>
        </p:nvSpPr>
        <p:spPr>
          <a:xfrm>
            <a:off x="7451726" y="206601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05.02</a:t>
            </a:r>
          </a:p>
        </p:txBody>
      </p:sp>
      <p:sp>
        <p:nvSpPr>
          <p:cNvPr id="117" name="椭圆 116"/>
          <p:cNvSpPr/>
          <p:nvPr/>
        </p:nvSpPr>
        <p:spPr>
          <a:xfrm>
            <a:off x="9272493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9272493" y="311027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9079890" y="3463650"/>
            <a:ext cx="696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05.03</a:t>
            </a:r>
          </a:p>
        </p:txBody>
      </p:sp>
      <p:sp>
        <p:nvSpPr>
          <p:cNvPr id="148" name="文本框 147"/>
          <p:cNvSpPr txBox="1"/>
          <p:nvPr/>
        </p:nvSpPr>
        <p:spPr>
          <a:xfrm>
            <a:off x="9079890" y="2066015"/>
            <a:ext cx="696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05.03</a:t>
            </a:r>
          </a:p>
        </p:txBody>
      </p:sp>
      <p:sp>
        <p:nvSpPr>
          <p:cNvPr id="132" name="椭圆 131"/>
          <p:cNvSpPr/>
          <p:nvPr/>
        </p:nvSpPr>
        <p:spPr>
          <a:xfrm>
            <a:off x="10825068" y="311027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0549939" y="3463650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05.04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10556924" y="206601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05.04</a:t>
            </a:r>
          </a:p>
        </p:txBody>
      </p:sp>
      <p:sp>
        <p:nvSpPr>
          <p:cNvPr id="153" name="矩形 152"/>
          <p:cNvSpPr/>
          <p:nvPr/>
        </p:nvSpPr>
        <p:spPr>
          <a:xfrm>
            <a:off x="315938" y="3057885"/>
            <a:ext cx="7562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sp>
        <p:nvSpPr>
          <p:cNvPr id="91" name="椭圆 90"/>
          <p:cNvSpPr/>
          <p:nvPr/>
        </p:nvSpPr>
        <p:spPr>
          <a:xfrm>
            <a:off x="6477454" y="41251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477454" y="452200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698969" y="4103043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五一假期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698969" y="4499882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7" name="椭圆 6"/>
          <p:cNvSpPr/>
          <p:nvPr/>
        </p:nvSpPr>
        <p:spPr>
          <a:xfrm>
            <a:off x="10825068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61333" y="206601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859969" y="2066015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000727" y="2066015"/>
            <a:ext cx="64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54335" y="3463650"/>
            <a:ext cx="102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859969" y="3463650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p:sp>
        <p:nvSpPr>
          <p:cNvPr id="55" name="矩形 54"/>
          <p:cNvSpPr/>
          <p:nvPr/>
        </p:nvSpPr>
        <p:spPr>
          <a:xfrm>
            <a:off x="5226685" y="231140"/>
            <a:ext cx="69653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应用效果</a:t>
            </a:r>
            <a:r>
              <a:rPr lang="en-US" alt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——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尾端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有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日冻结示值</a:t>
            </a:r>
          </a:p>
        </p:txBody>
      </p:sp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20" y="4048124"/>
            <a:ext cx="4224694" cy="271145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95" y="4048124"/>
            <a:ext cx="7532034" cy="271145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cxnSp>
        <p:nvCxnSpPr>
          <p:cNvPr id="14" name="直接连接符 13"/>
          <p:cNvCxnSpPr>
            <a:endCxn id="129" idx="0"/>
          </p:cNvCxnSpPr>
          <p:nvPr/>
        </p:nvCxnSpPr>
        <p:spPr>
          <a:xfrm flipH="1">
            <a:off x="1665605" y="2658110"/>
            <a:ext cx="16510" cy="45212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5" name="矩形 24"/>
          <p:cNvSpPr/>
          <p:nvPr/>
        </p:nvSpPr>
        <p:spPr>
          <a:xfrm>
            <a:off x="153910" y="1144905"/>
            <a:ext cx="1180571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   选取</a:t>
            </a:r>
            <a:r>
              <a:rPr lang="zh-CN" altLang="en-US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一般工商业用电客户</a:t>
            </a:r>
            <a:r>
              <a:rPr lang="en-US" altLang="zh-CN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A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，假定其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2019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年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28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日至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5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4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日的日冻结有功示值缺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失且尾端无示值，设置距离函数参数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0.3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b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0.7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，用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智能补全法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交易补全法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补全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74" name="直接连接符 73"/>
          <p:cNvCxnSpPr>
            <a:stCxn id="113" idx="3"/>
            <a:endCxn id="129" idx="7"/>
          </p:cNvCxnSpPr>
          <p:nvPr/>
        </p:nvCxnSpPr>
        <p:spPr>
          <a:xfrm flipH="1">
            <a:off x="1775647" y="2730652"/>
            <a:ext cx="1332230" cy="41846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94" name="直接连接符 93"/>
          <p:cNvCxnSpPr>
            <a:stCxn id="118" idx="4"/>
            <a:endCxn id="125" idx="0"/>
          </p:cNvCxnSpPr>
          <p:nvPr/>
        </p:nvCxnSpPr>
        <p:spPr>
          <a:xfrm>
            <a:off x="6323308" y="2769244"/>
            <a:ext cx="0" cy="34099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07" name="直接连接符 106"/>
          <p:cNvCxnSpPr>
            <a:stCxn id="125" idx="7"/>
            <a:endCxn id="114" idx="3"/>
          </p:cNvCxnSpPr>
          <p:nvPr/>
        </p:nvCxnSpPr>
        <p:spPr>
          <a:xfrm flipV="1">
            <a:off x="6432905" y="2730400"/>
            <a:ext cx="1332230" cy="41846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08" name="直接连接符 107"/>
          <p:cNvCxnSpPr>
            <a:stCxn id="116" idx="3"/>
            <a:endCxn id="129" idx="7"/>
          </p:cNvCxnSpPr>
          <p:nvPr/>
        </p:nvCxnSpPr>
        <p:spPr>
          <a:xfrm flipH="1">
            <a:off x="1775353" y="2730652"/>
            <a:ext cx="2884805" cy="41846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10" name="直接连接符 109"/>
          <p:cNvCxnSpPr>
            <a:stCxn id="125" idx="7"/>
            <a:endCxn id="117" idx="3"/>
          </p:cNvCxnSpPr>
          <p:nvPr/>
        </p:nvCxnSpPr>
        <p:spPr>
          <a:xfrm flipV="1">
            <a:off x="6432905" y="2730400"/>
            <a:ext cx="2884805" cy="41846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11" name="直接连接符 110"/>
          <p:cNvCxnSpPr>
            <a:stCxn id="125" idx="7"/>
          </p:cNvCxnSpPr>
          <p:nvPr/>
        </p:nvCxnSpPr>
        <p:spPr>
          <a:xfrm flipV="1">
            <a:off x="6433185" y="2658110"/>
            <a:ext cx="4580255" cy="49085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12" name="直接连接符 111"/>
          <p:cNvCxnSpPr/>
          <p:nvPr/>
        </p:nvCxnSpPr>
        <p:spPr>
          <a:xfrm flipV="1">
            <a:off x="1265263" y="2617161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0" name="矩形 119"/>
          <p:cNvSpPr/>
          <p:nvPr/>
        </p:nvSpPr>
        <p:spPr>
          <a:xfrm>
            <a:off x="315938" y="2453331"/>
            <a:ext cx="7562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cxnSp>
        <p:nvCxnSpPr>
          <p:cNvPr id="121" name="直接连接符 120"/>
          <p:cNvCxnSpPr/>
          <p:nvPr/>
        </p:nvCxnSpPr>
        <p:spPr>
          <a:xfrm flipV="1">
            <a:off x="1286853" y="3221715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9" name="椭圆 128"/>
          <p:cNvSpPr/>
          <p:nvPr/>
        </p:nvSpPr>
        <p:spPr>
          <a:xfrm>
            <a:off x="1509618" y="311027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1509618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1153065" y="3463650"/>
            <a:ext cx="102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143" name="文本框 142"/>
          <p:cNvSpPr txBox="1"/>
          <p:nvPr/>
        </p:nvSpPr>
        <p:spPr>
          <a:xfrm>
            <a:off x="1260698" y="206601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113" name="椭圆 112"/>
          <p:cNvSpPr/>
          <p:nvPr/>
        </p:nvSpPr>
        <p:spPr>
          <a:xfrm>
            <a:off x="3062193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3062193" y="311027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2858699" y="3463650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p:sp>
        <p:nvSpPr>
          <p:cNvPr id="144" name="文本框 143"/>
          <p:cNvSpPr txBox="1"/>
          <p:nvPr/>
        </p:nvSpPr>
        <p:spPr>
          <a:xfrm>
            <a:off x="2859334" y="2066015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p:sp>
        <p:nvSpPr>
          <p:cNvPr id="116" name="椭圆 115"/>
          <p:cNvSpPr/>
          <p:nvPr/>
        </p:nvSpPr>
        <p:spPr>
          <a:xfrm>
            <a:off x="4614768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4614768" y="311027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4450033" y="3463650"/>
            <a:ext cx="640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04.30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4450033" y="2066015"/>
            <a:ext cx="640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04.30</a:t>
            </a:r>
          </a:p>
        </p:txBody>
      </p:sp>
      <p:sp>
        <p:nvSpPr>
          <p:cNvPr id="118" name="椭圆 117"/>
          <p:cNvSpPr/>
          <p:nvPr/>
        </p:nvSpPr>
        <p:spPr>
          <a:xfrm>
            <a:off x="6167343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6167343" y="311027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5999457" y="3463650"/>
            <a:ext cx="64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05.01</a:t>
            </a:r>
          </a:p>
        </p:txBody>
      </p:sp>
      <p:sp>
        <p:nvSpPr>
          <p:cNvPr id="146" name="文本框 145"/>
          <p:cNvSpPr txBox="1"/>
          <p:nvPr/>
        </p:nvSpPr>
        <p:spPr>
          <a:xfrm>
            <a:off x="6000092" y="2066015"/>
            <a:ext cx="64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05.01</a:t>
            </a:r>
          </a:p>
        </p:txBody>
      </p:sp>
      <p:sp>
        <p:nvSpPr>
          <p:cNvPr id="114" name="椭圆 113"/>
          <p:cNvSpPr/>
          <p:nvPr/>
        </p:nvSpPr>
        <p:spPr>
          <a:xfrm>
            <a:off x="7719918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7719918" y="311027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451726" y="3463650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05.02</a:t>
            </a:r>
          </a:p>
        </p:txBody>
      </p:sp>
      <p:sp>
        <p:nvSpPr>
          <p:cNvPr id="147" name="文本框 146"/>
          <p:cNvSpPr txBox="1"/>
          <p:nvPr/>
        </p:nvSpPr>
        <p:spPr>
          <a:xfrm>
            <a:off x="7451726" y="206601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05.02</a:t>
            </a:r>
          </a:p>
        </p:txBody>
      </p:sp>
      <p:sp>
        <p:nvSpPr>
          <p:cNvPr id="117" name="椭圆 116"/>
          <p:cNvSpPr/>
          <p:nvPr/>
        </p:nvSpPr>
        <p:spPr>
          <a:xfrm>
            <a:off x="9272493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9272493" y="311027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9079890" y="3463650"/>
            <a:ext cx="696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05.03</a:t>
            </a:r>
          </a:p>
        </p:txBody>
      </p:sp>
      <p:sp>
        <p:nvSpPr>
          <p:cNvPr id="148" name="文本框 147"/>
          <p:cNvSpPr txBox="1"/>
          <p:nvPr/>
        </p:nvSpPr>
        <p:spPr>
          <a:xfrm>
            <a:off x="9079890" y="2066015"/>
            <a:ext cx="696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05.03</a:t>
            </a:r>
          </a:p>
        </p:txBody>
      </p:sp>
      <p:sp>
        <p:nvSpPr>
          <p:cNvPr id="132" name="椭圆 131"/>
          <p:cNvSpPr/>
          <p:nvPr/>
        </p:nvSpPr>
        <p:spPr>
          <a:xfrm>
            <a:off x="10825068" y="311027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0549939" y="3463650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05.04</a:t>
            </a:r>
          </a:p>
        </p:txBody>
      </p:sp>
      <p:sp>
        <p:nvSpPr>
          <p:cNvPr id="150" name="文本框 149"/>
          <p:cNvSpPr txBox="1"/>
          <p:nvPr/>
        </p:nvSpPr>
        <p:spPr>
          <a:xfrm>
            <a:off x="10556924" y="2066015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05.04</a:t>
            </a:r>
          </a:p>
        </p:txBody>
      </p:sp>
      <p:sp>
        <p:nvSpPr>
          <p:cNvPr id="153" name="矩形 152"/>
          <p:cNvSpPr/>
          <p:nvPr/>
        </p:nvSpPr>
        <p:spPr>
          <a:xfrm>
            <a:off x="315938" y="3057885"/>
            <a:ext cx="7562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sp>
        <p:nvSpPr>
          <p:cNvPr id="91" name="椭圆 90"/>
          <p:cNvSpPr/>
          <p:nvPr/>
        </p:nvSpPr>
        <p:spPr>
          <a:xfrm>
            <a:off x="6477454" y="41251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6477454" y="452200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698969" y="4103043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五一假期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6698969" y="4499882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7" name="椭圆 6"/>
          <p:cNvSpPr/>
          <p:nvPr/>
        </p:nvSpPr>
        <p:spPr>
          <a:xfrm>
            <a:off x="10825068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61333" y="2066015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859969" y="2066015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000727" y="2066015"/>
            <a:ext cx="64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05.01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154335" y="3463650"/>
            <a:ext cx="102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859969" y="3463650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p:sp>
        <p:nvSpPr>
          <p:cNvPr id="54" name="矩形 53"/>
          <p:cNvSpPr/>
          <p:nvPr/>
        </p:nvSpPr>
        <p:spPr>
          <a:xfrm>
            <a:off x="5226685" y="231140"/>
            <a:ext cx="69653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应用效果</a:t>
            </a:r>
            <a:r>
              <a:rPr lang="en-US" alt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——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尾端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无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日冻结示值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3219" y="4048028"/>
            <a:ext cx="4224695" cy="271145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196" y="4048027"/>
            <a:ext cx="7532034" cy="2724119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25" name="矩形 24"/>
          <p:cNvSpPr/>
          <p:nvPr/>
        </p:nvSpPr>
        <p:spPr>
          <a:xfrm>
            <a:off x="153910" y="1144905"/>
            <a:ext cx="1180571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   选取</a:t>
            </a:r>
            <a:r>
              <a:rPr lang="zh-CN" altLang="en-US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一般工商业用电客户</a:t>
            </a:r>
            <a:r>
              <a:rPr lang="en-US" altLang="zh-CN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A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，假定其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2019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年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9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30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日至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8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日的日冻结有功示值缺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失，设置距离函数参数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0.3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b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0.7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，用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智能补全法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交易补全法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算数平均法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补全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382955" y="2626214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84430" y="2462384"/>
            <a:ext cx="7264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cxnSp>
        <p:nvCxnSpPr>
          <p:cNvPr id="90" name="直接连接符 89"/>
          <p:cNvCxnSpPr/>
          <p:nvPr/>
        </p:nvCxnSpPr>
        <p:spPr>
          <a:xfrm flipV="1">
            <a:off x="1413435" y="3202811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464110" y="3038981"/>
            <a:ext cx="8782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1825867" y="2778297"/>
            <a:ext cx="0" cy="3130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65" name="椭圆 64"/>
          <p:cNvSpPr/>
          <p:nvPr/>
        </p:nvSpPr>
        <p:spPr>
          <a:xfrm>
            <a:off x="1669975" y="2514772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460742" y="2038221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09.30</a:t>
            </a:r>
          </a:p>
        </p:txBody>
      </p:sp>
      <p:sp>
        <p:nvSpPr>
          <p:cNvPr id="91" name="椭圆 90"/>
          <p:cNvSpPr/>
          <p:nvPr/>
        </p:nvSpPr>
        <p:spPr>
          <a:xfrm>
            <a:off x="1669975" y="309136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460742" y="3407281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09.30</a:t>
            </a:r>
          </a:p>
        </p:txBody>
      </p:sp>
      <p:sp>
        <p:nvSpPr>
          <p:cNvPr id="69" name="椭圆 68"/>
          <p:cNvSpPr/>
          <p:nvPr/>
        </p:nvSpPr>
        <p:spPr>
          <a:xfrm>
            <a:off x="2851291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2674443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10.01</a:t>
            </a:r>
          </a:p>
        </p:txBody>
      </p:sp>
      <p:sp>
        <p:nvSpPr>
          <p:cNvPr id="98" name="椭圆 97"/>
          <p:cNvSpPr/>
          <p:nvPr/>
        </p:nvSpPr>
        <p:spPr>
          <a:xfrm>
            <a:off x="2851291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3007183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4" name="文本框 163"/>
          <p:cNvSpPr txBox="1"/>
          <p:nvPr/>
        </p:nvSpPr>
        <p:spPr>
          <a:xfrm>
            <a:off x="2674443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10.01</a:t>
            </a:r>
          </a:p>
        </p:txBody>
      </p:sp>
      <p:sp>
        <p:nvSpPr>
          <p:cNvPr id="66" name="椭圆 65"/>
          <p:cNvSpPr/>
          <p:nvPr/>
        </p:nvSpPr>
        <p:spPr>
          <a:xfrm>
            <a:off x="4000222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823374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10.02</a:t>
            </a:r>
          </a:p>
        </p:txBody>
      </p:sp>
      <p:sp>
        <p:nvSpPr>
          <p:cNvPr id="95" name="椭圆 94"/>
          <p:cNvSpPr/>
          <p:nvPr/>
        </p:nvSpPr>
        <p:spPr>
          <a:xfrm>
            <a:off x="4000222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4156114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5" name="文本框 164"/>
          <p:cNvSpPr txBox="1"/>
          <p:nvPr/>
        </p:nvSpPr>
        <p:spPr>
          <a:xfrm>
            <a:off x="3823374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10.02</a:t>
            </a:r>
          </a:p>
        </p:txBody>
      </p:sp>
      <p:sp>
        <p:nvSpPr>
          <p:cNvPr id="78" name="椭圆 77"/>
          <p:cNvSpPr/>
          <p:nvPr/>
        </p:nvSpPr>
        <p:spPr>
          <a:xfrm>
            <a:off x="5149153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972305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10.03</a:t>
            </a:r>
          </a:p>
        </p:txBody>
      </p:sp>
      <p:sp>
        <p:nvSpPr>
          <p:cNvPr id="103" name="椭圆 102"/>
          <p:cNvSpPr/>
          <p:nvPr/>
        </p:nvSpPr>
        <p:spPr>
          <a:xfrm>
            <a:off x="5149153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>
            <a:off x="5305045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6" name="文本框 165"/>
          <p:cNvSpPr txBox="1"/>
          <p:nvPr/>
        </p:nvSpPr>
        <p:spPr>
          <a:xfrm>
            <a:off x="4972305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10.03</a:t>
            </a:r>
          </a:p>
        </p:txBody>
      </p:sp>
      <p:sp>
        <p:nvSpPr>
          <p:cNvPr id="68" name="椭圆 67"/>
          <p:cNvSpPr/>
          <p:nvPr/>
        </p:nvSpPr>
        <p:spPr>
          <a:xfrm>
            <a:off x="6298084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121236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10.04</a:t>
            </a:r>
          </a:p>
        </p:txBody>
      </p:sp>
      <p:sp>
        <p:nvSpPr>
          <p:cNvPr id="97" name="椭圆 96"/>
          <p:cNvSpPr/>
          <p:nvPr/>
        </p:nvSpPr>
        <p:spPr>
          <a:xfrm>
            <a:off x="6298084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6453976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1" name="椭圆 160"/>
          <p:cNvSpPr/>
          <p:nvPr/>
        </p:nvSpPr>
        <p:spPr>
          <a:xfrm>
            <a:off x="6298084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6121236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10.04</a:t>
            </a:r>
          </a:p>
        </p:txBody>
      </p:sp>
      <p:sp>
        <p:nvSpPr>
          <p:cNvPr id="77" name="椭圆 76"/>
          <p:cNvSpPr/>
          <p:nvPr/>
        </p:nvSpPr>
        <p:spPr>
          <a:xfrm>
            <a:off x="7447015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7270167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10.05</a:t>
            </a:r>
          </a:p>
        </p:txBody>
      </p:sp>
      <p:sp>
        <p:nvSpPr>
          <p:cNvPr id="102" name="椭圆 101"/>
          <p:cNvSpPr/>
          <p:nvPr/>
        </p:nvSpPr>
        <p:spPr>
          <a:xfrm>
            <a:off x="7447015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>
            <a:off x="7602907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8" name="文本框 167"/>
          <p:cNvSpPr txBox="1"/>
          <p:nvPr/>
        </p:nvSpPr>
        <p:spPr>
          <a:xfrm>
            <a:off x="7270167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10.05</a:t>
            </a:r>
          </a:p>
        </p:txBody>
      </p:sp>
      <p:sp>
        <p:nvSpPr>
          <p:cNvPr id="70" name="椭圆 69"/>
          <p:cNvSpPr/>
          <p:nvPr/>
        </p:nvSpPr>
        <p:spPr>
          <a:xfrm>
            <a:off x="8595946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419098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10.06</a:t>
            </a:r>
          </a:p>
        </p:txBody>
      </p:sp>
      <p:sp>
        <p:nvSpPr>
          <p:cNvPr id="99" name="椭圆 98"/>
          <p:cNvSpPr/>
          <p:nvPr/>
        </p:nvSpPr>
        <p:spPr>
          <a:xfrm>
            <a:off x="8595946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8751838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9" name="文本框 168"/>
          <p:cNvSpPr txBox="1"/>
          <p:nvPr/>
        </p:nvSpPr>
        <p:spPr>
          <a:xfrm>
            <a:off x="8419098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10.06</a:t>
            </a:r>
          </a:p>
        </p:txBody>
      </p:sp>
      <p:sp>
        <p:nvSpPr>
          <p:cNvPr id="76" name="椭圆 75"/>
          <p:cNvSpPr/>
          <p:nvPr/>
        </p:nvSpPr>
        <p:spPr>
          <a:xfrm>
            <a:off x="9744877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568029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10.07</a:t>
            </a:r>
          </a:p>
        </p:txBody>
      </p:sp>
      <p:sp>
        <p:nvSpPr>
          <p:cNvPr id="101" name="椭圆 100"/>
          <p:cNvSpPr/>
          <p:nvPr/>
        </p:nvSpPr>
        <p:spPr>
          <a:xfrm>
            <a:off x="9744877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59" name="直接连接符 158"/>
          <p:cNvCxnSpPr/>
          <p:nvPr/>
        </p:nvCxnSpPr>
        <p:spPr>
          <a:xfrm>
            <a:off x="9900769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70" name="文本框 169"/>
          <p:cNvSpPr txBox="1"/>
          <p:nvPr/>
        </p:nvSpPr>
        <p:spPr>
          <a:xfrm>
            <a:off x="9568029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10.07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11049697" y="2778297"/>
            <a:ext cx="0" cy="3130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67" name="椭圆 66"/>
          <p:cNvSpPr/>
          <p:nvPr/>
        </p:nvSpPr>
        <p:spPr>
          <a:xfrm>
            <a:off x="10893805" y="2514772"/>
            <a:ext cx="311785" cy="263525"/>
          </a:xfrm>
          <a:prstGeom prst="ellipse">
            <a:avLst/>
          </a:prstGeom>
          <a:solidFill>
            <a:schemeClr val="accent6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716957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10.08</a:t>
            </a:r>
          </a:p>
        </p:txBody>
      </p:sp>
      <p:sp>
        <p:nvSpPr>
          <p:cNvPr id="96" name="椭圆 95"/>
          <p:cNvSpPr/>
          <p:nvPr/>
        </p:nvSpPr>
        <p:spPr>
          <a:xfrm>
            <a:off x="10893805" y="309136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10893805" y="2514772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10716957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10.08</a:t>
            </a:r>
          </a:p>
        </p:txBody>
      </p:sp>
      <p:sp>
        <p:nvSpPr>
          <p:cNvPr id="92" name="椭圆 91"/>
          <p:cNvSpPr/>
          <p:nvPr/>
        </p:nvSpPr>
        <p:spPr>
          <a:xfrm>
            <a:off x="6477454" y="41251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477454" y="452200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698969" y="4103043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国庆假期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6698969" y="4499882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71" name="矩形 70"/>
          <p:cNvSpPr/>
          <p:nvPr/>
        </p:nvSpPr>
        <p:spPr>
          <a:xfrm>
            <a:off x="5226685" y="231140"/>
            <a:ext cx="69653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应用效果</a:t>
            </a:r>
            <a:r>
              <a:rPr lang="en-US" alt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——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尾端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有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日冻结示值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7733218" y="4048027"/>
            <a:ext cx="4224695" cy="271145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80" y="4048027"/>
            <a:ext cx="7534649" cy="2724119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25" name="矩形 24"/>
          <p:cNvSpPr/>
          <p:nvPr/>
        </p:nvSpPr>
        <p:spPr>
          <a:xfrm>
            <a:off x="153910" y="1144905"/>
            <a:ext cx="1180571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   选取</a:t>
            </a:r>
            <a:r>
              <a:rPr lang="zh-CN" altLang="en-US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一般工商业用电客户</a:t>
            </a:r>
            <a:r>
              <a:rPr lang="en-US" altLang="zh-CN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A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，假定其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2019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年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9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30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日至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8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日的日冻结有功示值缺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失且尾端无示值，设置距离函数参数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0.3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b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0.7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，用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智能补全法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交易补全法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补全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flipV="1">
            <a:off x="1382955" y="2626214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484430" y="2462384"/>
            <a:ext cx="7264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cxnSp>
        <p:nvCxnSpPr>
          <p:cNvPr id="90" name="直接连接符 89"/>
          <p:cNvCxnSpPr/>
          <p:nvPr/>
        </p:nvCxnSpPr>
        <p:spPr>
          <a:xfrm flipV="1">
            <a:off x="1413435" y="3202811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464110" y="3038981"/>
            <a:ext cx="8782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1825867" y="2778297"/>
            <a:ext cx="0" cy="3130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65" name="椭圆 64"/>
          <p:cNvSpPr/>
          <p:nvPr/>
        </p:nvSpPr>
        <p:spPr>
          <a:xfrm>
            <a:off x="1669975" y="2514772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460742" y="2038221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09.30</a:t>
            </a:r>
          </a:p>
        </p:txBody>
      </p:sp>
      <p:sp>
        <p:nvSpPr>
          <p:cNvPr id="91" name="椭圆 90"/>
          <p:cNvSpPr/>
          <p:nvPr/>
        </p:nvSpPr>
        <p:spPr>
          <a:xfrm>
            <a:off x="1669975" y="309136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460742" y="3407281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09.30</a:t>
            </a:r>
          </a:p>
        </p:txBody>
      </p:sp>
      <p:sp>
        <p:nvSpPr>
          <p:cNvPr id="69" name="椭圆 68"/>
          <p:cNvSpPr/>
          <p:nvPr/>
        </p:nvSpPr>
        <p:spPr>
          <a:xfrm>
            <a:off x="2851291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2674443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10.01</a:t>
            </a:r>
          </a:p>
        </p:txBody>
      </p:sp>
      <p:sp>
        <p:nvSpPr>
          <p:cNvPr id="98" name="椭圆 97"/>
          <p:cNvSpPr/>
          <p:nvPr/>
        </p:nvSpPr>
        <p:spPr>
          <a:xfrm>
            <a:off x="2851291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4" name="直接连接符 103"/>
          <p:cNvCxnSpPr/>
          <p:nvPr/>
        </p:nvCxnSpPr>
        <p:spPr>
          <a:xfrm>
            <a:off x="3007183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4" name="文本框 163"/>
          <p:cNvSpPr txBox="1"/>
          <p:nvPr/>
        </p:nvSpPr>
        <p:spPr>
          <a:xfrm>
            <a:off x="2674443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10.01</a:t>
            </a:r>
          </a:p>
        </p:txBody>
      </p:sp>
      <p:sp>
        <p:nvSpPr>
          <p:cNvPr id="66" name="椭圆 65"/>
          <p:cNvSpPr/>
          <p:nvPr/>
        </p:nvSpPr>
        <p:spPr>
          <a:xfrm>
            <a:off x="4000222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823374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10.02</a:t>
            </a:r>
          </a:p>
        </p:txBody>
      </p:sp>
      <p:sp>
        <p:nvSpPr>
          <p:cNvPr id="95" name="椭圆 94"/>
          <p:cNvSpPr/>
          <p:nvPr/>
        </p:nvSpPr>
        <p:spPr>
          <a:xfrm>
            <a:off x="4000222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5" name="直接连接符 104"/>
          <p:cNvCxnSpPr/>
          <p:nvPr/>
        </p:nvCxnSpPr>
        <p:spPr>
          <a:xfrm>
            <a:off x="4156114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5" name="文本框 164"/>
          <p:cNvSpPr txBox="1"/>
          <p:nvPr/>
        </p:nvSpPr>
        <p:spPr>
          <a:xfrm>
            <a:off x="3823374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10.02</a:t>
            </a:r>
          </a:p>
        </p:txBody>
      </p:sp>
      <p:sp>
        <p:nvSpPr>
          <p:cNvPr id="78" name="椭圆 77"/>
          <p:cNvSpPr/>
          <p:nvPr/>
        </p:nvSpPr>
        <p:spPr>
          <a:xfrm>
            <a:off x="5149153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972305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10.03</a:t>
            </a:r>
          </a:p>
        </p:txBody>
      </p:sp>
      <p:sp>
        <p:nvSpPr>
          <p:cNvPr id="103" name="椭圆 102"/>
          <p:cNvSpPr/>
          <p:nvPr/>
        </p:nvSpPr>
        <p:spPr>
          <a:xfrm>
            <a:off x="5149153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>
            <a:off x="5305045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6" name="文本框 165"/>
          <p:cNvSpPr txBox="1"/>
          <p:nvPr/>
        </p:nvSpPr>
        <p:spPr>
          <a:xfrm>
            <a:off x="4972305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10.03</a:t>
            </a:r>
          </a:p>
        </p:txBody>
      </p:sp>
      <p:sp>
        <p:nvSpPr>
          <p:cNvPr id="68" name="椭圆 67"/>
          <p:cNvSpPr/>
          <p:nvPr/>
        </p:nvSpPr>
        <p:spPr>
          <a:xfrm>
            <a:off x="6298084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121236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10.04</a:t>
            </a:r>
          </a:p>
        </p:txBody>
      </p:sp>
      <p:sp>
        <p:nvSpPr>
          <p:cNvPr id="97" name="椭圆 96"/>
          <p:cNvSpPr/>
          <p:nvPr/>
        </p:nvSpPr>
        <p:spPr>
          <a:xfrm>
            <a:off x="6298084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>
            <a:off x="6453976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1" name="椭圆 160"/>
          <p:cNvSpPr/>
          <p:nvPr/>
        </p:nvSpPr>
        <p:spPr>
          <a:xfrm>
            <a:off x="6298084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6121236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10.04</a:t>
            </a:r>
          </a:p>
        </p:txBody>
      </p:sp>
      <p:sp>
        <p:nvSpPr>
          <p:cNvPr id="77" name="椭圆 76"/>
          <p:cNvSpPr/>
          <p:nvPr/>
        </p:nvSpPr>
        <p:spPr>
          <a:xfrm>
            <a:off x="7447015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7270167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10.05</a:t>
            </a:r>
          </a:p>
        </p:txBody>
      </p:sp>
      <p:sp>
        <p:nvSpPr>
          <p:cNvPr id="102" name="椭圆 101"/>
          <p:cNvSpPr/>
          <p:nvPr/>
        </p:nvSpPr>
        <p:spPr>
          <a:xfrm>
            <a:off x="7447015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33" name="直接连接符 132"/>
          <p:cNvCxnSpPr/>
          <p:nvPr/>
        </p:nvCxnSpPr>
        <p:spPr>
          <a:xfrm>
            <a:off x="7602907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8" name="文本框 167"/>
          <p:cNvSpPr txBox="1"/>
          <p:nvPr/>
        </p:nvSpPr>
        <p:spPr>
          <a:xfrm>
            <a:off x="7270167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10.05</a:t>
            </a:r>
          </a:p>
        </p:txBody>
      </p:sp>
      <p:sp>
        <p:nvSpPr>
          <p:cNvPr id="70" name="椭圆 69"/>
          <p:cNvSpPr/>
          <p:nvPr/>
        </p:nvSpPr>
        <p:spPr>
          <a:xfrm>
            <a:off x="8595946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419098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10.06</a:t>
            </a:r>
          </a:p>
        </p:txBody>
      </p:sp>
      <p:sp>
        <p:nvSpPr>
          <p:cNvPr id="99" name="椭圆 98"/>
          <p:cNvSpPr/>
          <p:nvPr/>
        </p:nvSpPr>
        <p:spPr>
          <a:xfrm>
            <a:off x="8595946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42" name="直接连接符 141"/>
          <p:cNvCxnSpPr/>
          <p:nvPr/>
        </p:nvCxnSpPr>
        <p:spPr>
          <a:xfrm>
            <a:off x="8751838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9" name="文本框 168"/>
          <p:cNvSpPr txBox="1"/>
          <p:nvPr/>
        </p:nvSpPr>
        <p:spPr>
          <a:xfrm>
            <a:off x="8419098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10.06</a:t>
            </a:r>
          </a:p>
        </p:txBody>
      </p:sp>
      <p:sp>
        <p:nvSpPr>
          <p:cNvPr id="76" name="椭圆 75"/>
          <p:cNvSpPr/>
          <p:nvPr/>
        </p:nvSpPr>
        <p:spPr>
          <a:xfrm>
            <a:off x="9744877" y="251477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568029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10.07</a:t>
            </a:r>
          </a:p>
        </p:txBody>
      </p:sp>
      <p:sp>
        <p:nvSpPr>
          <p:cNvPr id="101" name="椭圆 100"/>
          <p:cNvSpPr/>
          <p:nvPr/>
        </p:nvSpPr>
        <p:spPr>
          <a:xfrm>
            <a:off x="9744877" y="30913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59" name="直接连接符 158"/>
          <p:cNvCxnSpPr/>
          <p:nvPr/>
        </p:nvCxnSpPr>
        <p:spPr>
          <a:xfrm>
            <a:off x="9900769" y="2778297"/>
            <a:ext cx="0" cy="313072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70" name="文本框 169"/>
          <p:cNvSpPr txBox="1"/>
          <p:nvPr/>
        </p:nvSpPr>
        <p:spPr>
          <a:xfrm>
            <a:off x="9568029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10.07</a:t>
            </a:r>
          </a:p>
        </p:txBody>
      </p:sp>
      <p:cxnSp>
        <p:nvCxnSpPr>
          <p:cNvPr id="63" name="直接连接符 62"/>
          <p:cNvCxnSpPr/>
          <p:nvPr/>
        </p:nvCxnSpPr>
        <p:spPr>
          <a:xfrm>
            <a:off x="11049697" y="2778297"/>
            <a:ext cx="0" cy="31307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67" name="椭圆 66"/>
          <p:cNvSpPr/>
          <p:nvPr/>
        </p:nvSpPr>
        <p:spPr>
          <a:xfrm>
            <a:off x="10893805" y="2514772"/>
            <a:ext cx="311785" cy="263525"/>
          </a:xfrm>
          <a:prstGeom prst="ellipse">
            <a:avLst/>
          </a:prstGeom>
          <a:solidFill>
            <a:schemeClr val="accent6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716957" y="203822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10.08</a:t>
            </a:r>
          </a:p>
        </p:txBody>
      </p:sp>
      <p:sp>
        <p:nvSpPr>
          <p:cNvPr id="96" name="椭圆 95"/>
          <p:cNvSpPr/>
          <p:nvPr/>
        </p:nvSpPr>
        <p:spPr>
          <a:xfrm>
            <a:off x="10893805" y="309136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10893805" y="2514772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10716957" y="3407281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10.08</a:t>
            </a:r>
          </a:p>
        </p:txBody>
      </p:sp>
      <p:sp>
        <p:nvSpPr>
          <p:cNvPr id="92" name="椭圆 91"/>
          <p:cNvSpPr/>
          <p:nvPr/>
        </p:nvSpPr>
        <p:spPr>
          <a:xfrm>
            <a:off x="6477454" y="41251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477454" y="452200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6698969" y="4103043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国庆假期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6698969" y="4499882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61" name="矩形 60"/>
          <p:cNvSpPr/>
          <p:nvPr/>
        </p:nvSpPr>
        <p:spPr>
          <a:xfrm>
            <a:off x="5226685" y="231140"/>
            <a:ext cx="69653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应用效果</a:t>
            </a:r>
            <a:r>
              <a:rPr lang="en-US" alt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——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尾端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无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日冻结示值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983" y="4044624"/>
            <a:ext cx="4224695" cy="271485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79" y="4045634"/>
            <a:ext cx="7534650" cy="271485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25" name="矩形 24"/>
          <p:cNvSpPr/>
          <p:nvPr/>
        </p:nvSpPr>
        <p:spPr>
          <a:xfrm>
            <a:off x="153910" y="1144905"/>
            <a:ext cx="1180571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   选取</a:t>
            </a:r>
            <a:r>
              <a:rPr lang="zh-CN" altLang="en-US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一般工商业用电客户</a:t>
            </a:r>
            <a:r>
              <a:rPr lang="en-US" altLang="zh-CN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A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，假定其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2019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年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7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31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日至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8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8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日的日冻结有功示值缺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失，设置距离函数参数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0.3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b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0.7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，用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智能补全法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交易补全法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算数平均法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补全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57" name="直接连接符 56"/>
          <p:cNvCxnSpPr>
            <a:stCxn id="110" idx="5"/>
            <a:endCxn id="127" idx="1"/>
          </p:cNvCxnSpPr>
          <p:nvPr/>
        </p:nvCxnSpPr>
        <p:spPr>
          <a:xfrm>
            <a:off x="7730983" y="2730652"/>
            <a:ext cx="923939" cy="41837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73" name="直接连接符 72"/>
          <p:cNvCxnSpPr/>
          <p:nvPr/>
        </p:nvCxnSpPr>
        <p:spPr>
          <a:xfrm flipV="1">
            <a:off x="1373903" y="2617161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455058" y="2453331"/>
            <a:ext cx="7099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cxnSp>
        <p:nvCxnSpPr>
          <p:cNvPr id="121" name="直接连接符 120"/>
          <p:cNvCxnSpPr/>
          <p:nvPr/>
        </p:nvCxnSpPr>
        <p:spPr>
          <a:xfrm flipV="1">
            <a:off x="1404383" y="3221878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111" idx="5"/>
            <a:endCxn id="125" idx="1"/>
          </p:cNvCxnSpPr>
          <p:nvPr/>
        </p:nvCxnSpPr>
        <p:spPr>
          <a:xfrm>
            <a:off x="5442175" y="2730652"/>
            <a:ext cx="923939" cy="41837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61" name="直接连接符 60"/>
          <p:cNvCxnSpPr/>
          <p:nvPr/>
        </p:nvCxnSpPr>
        <p:spPr>
          <a:xfrm>
            <a:off x="1866345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74" name="椭圆 73"/>
          <p:cNvSpPr/>
          <p:nvPr/>
        </p:nvSpPr>
        <p:spPr>
          <a:xfrm>
            <a:off x="1710453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501220" y="2074433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sp>
        <p:nvSpPr>
          <p:cNvPr id="122" name="椭圆 121"/>
          <p:cNvSpPr/>
          <p:nvPr/>
        </p:nvSpPr>
        <p:spPr>
          <a:xfrm>
            <a:off x="1710453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1501220" y="3443493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3043134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93" name="椭圆 92"/>
          <p:cNvSpPr/>
          <p:nvPr/>
        </p:nvSpPr>
        <p:spPr>
          <a:xfrm>
            <a:off x="2887242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710394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sp>
        <p:nvSpPr>
          <p:cNvPr id="126" name="椭圆 125"/>
          <p:cNvSpPr/>
          <p:nvPr/>
        </p:nvSpPr>
        <p:spPr>
          <a:xfrm>
            <a:off x="2887242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2710394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4187538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79" name="椭圆 78"/>
          <p:cNvSpPr/>
          <p:nvPr/>
        </p:nvSpPr>
        <p:spPr>
          <a:xfrm>
            <a:off x="4031646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854798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123" name="椭圆 122"/>
          <p:cNvSpPr/>
          <p:nvPr/>
        </p:nvSpPr>
        <p:spPr>
          <a:xfrm>
            <a:off x="4031646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3854798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111" name="椭圆 110"/>
          <p:cNvSpPr/>
          <p:nvPr/>
        </p:nvSpPr>
        <p:spPr>
          <a:xfrm>
            <a:off x="5176050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999202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130" name="椭圆 129"/>
          <p:cNvSpPr/>
          <p:nvPr/>
        </p:nvSpPr>
        <p:spPr>
          <a:xfrm>
            <a:off x="5176050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4999202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92" name="椭圆 91"/>
          <p:cNvSpPr/>
          <p:nvPr/>
        </p:nvSpPr>
        <p:spPr>
          <a:xfrm>
            <a:off x="6320454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43606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125" name="椭圆 124"/>
          <p:cNvSpPr/>
          <p:nvPr/>
        </p:nvSpPr>
        <p:spPr>
          <a:xfrm>
            <a:off x="6320454" y="3110436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32" name="直接连接符 131"/>
          <p:cNvCxnSpPr/>
          <p:nvPr/>
        </p:nvCxnSpPr>
        <p:spPr>
          <a:xfrm>
            <a:off x="6476346" y="2769244"/>
            <a:ext cx="0" cy="3411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35" name="椭圆 134"/>
          <p:cNvSpPr/>
          <p:nvPr/>
        </p:nvSpPr>
        <p:spPr>
          <a:xfrm>
            <a:off x="6320454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143606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110" name="椭圆 109"/>
          <p:cNvSpPr/>
          <p:nvPr/>
        </p:nvSpPr>
        <p:spPr>
          <a:xfrm>
            <a:off x="7464858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7288010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08.05</a:t>
            </a:r>
          </a:p>
        </p:txBody>
      </p:sp>
      <p:sp>
        <p:nvSpPr>
          <p:cNvPr id="129" name="椭圆 128"/>
          <p:cNvSpPr/>
          <p:nvPr/>
        </p:nvSpPr>
        <p:spPr>
          <a:xfrm>
            <a:off x="7464858" y="3110436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7288010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08.05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8765154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94" name="椭圆 93"/>
          <p:cNvSpPr/>
          <p:nvPr/>
        </p:nvSpPr>
        <p:spPr>
          <a:xfrm>
            <a:off x="8609262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432414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08.06</a:t>
            </a:r>
          </a:p>
        </p:txBody>
      </p:sp>
      <p:sp>
        <p:nvSpPr>
          <p:cNvPr id="127" name="椭圆 126"/>
          <p:cNvSpPr/>
          <p:nvPr/>
        </p:nvSpPr>
        <p:spPr>
          <a:xfrm>
            <a:off x="8609262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8432414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08.06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9909558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08" name="椭圆 107"/>
          <p:cNvSpPr/>
          <p:nvPr/>
        </p:nvSpPr>
        <p:spPr>
          <a:xfrm>
            <a:off x="9753666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9576818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08.07</a:t>
            </a:r>
          </a:p>
        </p:txBody>
      </p:sp>
      <p:sp>
        <p:nvSpPr>
          <p:cNvPr id="128" name="椭圆 127"/>
          <p:cNvSpPr/>
          <p:nvPr/>
        </p:nvSpPr>
        <p:spPr>
          <a:xfrm>
            <a:off x="9753666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9576818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08.07</a:t>
            </a:r>
          </a:p>
        </p:txBody>
      </p:sp>
      <p:cxnSp>
        <p:nvCxnSpPr>
          <p:cNvPr id="60" name="直接连接符 59"/>
          <p:cNvCxnSpPr>
            <a:stCxn id="134" idx="4"/>
            <a:endCxn id="124" idx="0"/>
          </p:cNvCxnSpPr>
          <p:nvPr/>
        </p:nvCxnSpPr>
        <p:spPr>
          <a:xfrm>
            <a:off x="11053964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80" name="椭圆 79"/>
          <p:cNvSpPr/>
          <p:nvPr/>
        </p:nvSpPr>
        <p:spPr>
          <a:xfrm>
            <a:off x="10898071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0721223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08.08</a:t>
            </a:r>
          </a:p>
        </p:txBody>
      </p:sp>
      <p:sp>
        <p:nvSpPr>
          <p:cNvPr id="124" name="椭圆 123"/>
          <p:cNvSpPr/>
          <p:nvPr/>
        </p:nvSpPr>
        <p:spPr>
          <a:xfrm>
            <a:off x="10898071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10898071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10721223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08.08</a:t>
            </a:r>
          </a:p>
        </p:txBody>
      </p:sp>
      <p:sp>
        <p:nvSpPr>
          <p:cNvPr id="147" name="矩形 146"/>
          <p:cNvSpPr/>
          <p:nvPr/>
        </p:nvSpPr>
        <p:spPr>
          <a:xfrm>
            <a:off x="455058" y="3058048"/>
            <a:ext cx="7099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sp>
        <p:nvSpPr>
          <p:cNvPr id="105" name="椭圆 104"/>
          <p:cNvSpPr/>
          <p:nvPr/>
        </p:nvSpPr>
        <p:spPr>
          <a:xfrm>
            <a:off x="6477454" y="41251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6477454" y="452200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698969" y="4103043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正常周末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6698969" y="4499882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63" name="矩形 62"/>
          <p:cNvSpPr/>
          <p:nvPr/>
        </p:nvSpPr>
        <p:spPr>
          <a:xfrm>
            <a:off x="5226685" y="231140"/>
            <a:ext cx="69653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应用效果</a:t>
            </a:r>
            <a:r>
              <a:rPr lang="en-US" alt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——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尾端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有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日冻结示值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大工业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pic>
        <p:nvPicPr>
          <p:cNvPr id="2049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9" y="1157744"/>
            <a:ext cx="8879804" cy="2770361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8" y="4038941"/>
            <a:ext cx="8879803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9191625" y="1076267"/>
            <a:ext cx="2819306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zh-CN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春节期间，大工业复工复产</a:t>
            </a:r>
            <a:r>
              <a:rPr lang="zh-CN" altLang="zh-CN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受节日和疫情的双重影响，且疫情的影响占据主导地位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zh-CN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对于大工业的复工评判，</a:t>
            </a:r>
            <a:r>
              <a:rPr lang="zh-CN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阈值选择是难题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78" y="4044624"/>
            <a:ext cx="7534651" cy="2706599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983" y="4044624"/>
            <a:ext cx="4224695" cy="2706599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25" name="矩形 24"/>
          <p:cNvSpPr/>
          <p:nvPr/>
        </p:nvSpPr>
        <p:spPr>
          <a:xfrm>
            <a:off x="153910" y="1144905"/>
            <a:ext cx="11805718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   选取</a:t>
            </a:r>
            <a:r>
              <a:rPr lang="zh-CN" altLang="en-US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一般工商业用电客户</a:t>
            </a:r>
            <a:r>
              <a:rPr lang="en-US" altLang="zh-CN" sz="2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A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，假定其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2019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年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7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31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日至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8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月</a:t>
            </a:r>
            <a:r>
              <a:rPr lang="en-US" altLang="zh-CN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8</a:t>
            </a:r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日的日冻结有功示值缺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  <a:p>
            <a:pPr algn="dist"/>
            <a:r>
              <a:rPr lang="zh-CN" altLang="en-US" sz="2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失且尾端无示值，设置距离函数参数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a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0.3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、</a:t>
            </a:r>
            <a:r>
              <a:rPr lang="en-US" altLang="zh-CN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b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= 0.7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，用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智能补全法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和</a:t>
            </a: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交易补全法</a:t>
            </a:r>
            <a:r>
              <a:rPr lang="zh-CN" altLang="en-US" sz="2400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补全</a:t>
            </a:r>
            <a:endParaRPr lang="en-US" altLang="zh-CN" sz="24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57" name="直接连接符 56"/>
          <p:cNvCxnSpPr>
            <a:stCxn id="110" idx="5"/>
            <a:endCxn id="127" idx="1"/>
          </p:cNvCxnSpPr>
          <p:nvPr/>
        </p:nvCxnSpPr>
        <p:spPr>
          <a:xfrm>
            <a:off x="7730983" y="2730652"/>
            <a:ext cx="923939" cy="41837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73" name="直接连接符 72"/>
          <p:cNvCxnSpPr/>
          <p:nvPr/>
        </p:nvCxnSpPr>
        <p:spPr>
          <a:xfrm flipV="1">
            <a:off x="1373903" y="2617161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7" name="矩形 106"/>
          <p:cNvSpPr/>
          <p:nvPr/>
        </p:nvSpPr>
        <p:spPr>
          <a:xfrm>
            <a:off x="455058" y="2453331"/>
            <a:ext cx="7099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cxnSp>
        <p:nvCxnSpPr>
          <p:cNvPr id="121" name="直接连接符 120"/>
          <p:cNvCxnSpPr/>
          <p:nvPr/>
        </p:nvCxnSpPr>
        <p:spPr>
          <a:xfrm flipV="1">
            <a:off x="1404383" y="3221878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1" name="直接连接符 130"/>
          <p:cNvCxnSpPr>
            <a:stCxn id="111" idx="5"/>
            <a:endCxn id="125" idx="1"/>
          </p:cNvCxnSpPr>
          <p:nvPr/>
        </p:nvCxnSpPr>
        <p:spPr>
          <a:xfrm>
            <a:off x="5442175" y="2730652"/>
            <a:ext cx="923939" cy="41837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61" name="直接连接符 60"/>
          <p:cNvCxnSpPr/>
          <p:nvPr/>
        </p:nvCxnSpPr>
        <p:spPr>
          <a:xfrm>
            <a:off x="1866345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74" name="椭圆 73"/>
          <p:cNvSpPr/>
          <p:nvPr/>
        </p:nvSpPr>
        <p:spPr>
          <a:xfrm>
            <a:off x="1710453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501220" y="2074433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sp>
        <p:nvSpPr>
          <p:cNvPr id="122" name="椭圆 121"/>
          <p:cNvSpPr/>
          <p:nvPr/>
        </p:nvSpPr>
        <p:spPr>
          <a:xfrm>
            <a:off x="1710453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1501220" y="3443493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cxnSp>
        <p:nvCxnSpPr>
          <p:cNvPr id="71" name="直接连接符 70"/>
          <p:cNvCxnSpPr/>
          <p:nvPr/>
        </p:nvCxnSpPr>
        <p:spPr>
          <a:xfrm>
            <a:off x="3043134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93" name="椭圆 92"/>
          <p:cNvSpPr/>
          <p:nvPr/>
        </p:nvSpPr>
        <p:spPr>
          <a:xfrm>
            <a:off x="2887242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710394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sp>
        <p:nvSpPr>
          <p:cNvPr id="126" name="椭圆 125"/>
          <p:cNvSpPr/>
          <p:nvPr/>
        </p:nvSpPr>
        <p:spPr>
          <a:xfrm>
            <a:off x="2887242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2710394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cxnSp>
        <p:nvCxnSpPr>
          <p:cNvPr id="72" name="直接连接符 71"/>
          <p:cNvCxnSpPr/>
          <p:nvPr/>
        </p:nvCxnSpPr>
        <p:spPr>
          <a:xfrm>
            <a:off x="4187538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79" name="椭圆 78"/>
          <p:cNvSpPr/>
          <p:nvPr/>
        </p:nvSpPr>
        <p:spPr>
          <a:xfrm>
            <a:off x="4031646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3854798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123" name="椭圆 122"/>
          <p:cNvSpPr/>
          <p:nvPr/>
        </p:nvSpPr>
        <p:spPr>
          <a:xfrm>
            <a:off x="4031646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3854798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111" name="椭圆 110"/>
          <p:cNvSpPr/>
          <p:nvPr/>
        </p:nvSpPr>
        <p:spPr>
          <a:xfrm>
            <a:off x="5176050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999202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130" name="椭圆 129"/>
          <p:cNvSpPr/>
          <p:nvPr/>
        </p:nvSpPr>
        <p:spPr>
          <a:xfrm>
            <a:off x="5176050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4999202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92" name="椭圆 91"/>
          <p:cNvSpPr/>
          <p:nvPr/>
        </p:nvSpPr>
        <p:spPr>
          <a:xfrm>
            <a:off x="6320454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6143606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125" name="椭圆 124"/>
          <p:cNvSpPr/>
          <p:nvPr/>
        </p:nvSpPr>
        <p:spPr>
          <a:xfrm>
            <a:off x="6320454" y="3110436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32" name="直接连接符 131"/>
          <p:cNvCxnSpPr/>
          <p:nvPr/>
        </p:nvCxnSpPr>
        <p:spPr>
          <a:xfrm>
            <a:off x="6476346" y="2769244"/>
            <a:ext cx="0" cy="3411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35" name="椭圆 134"/>
          <p:cNvSpPr/>
          <p:nvPr/>
        </p:nvSpPr>
        <p:spPr>
          <a:xfrm>
            <a:off x="6320454" y="250571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6143606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110" name="椭圆 109"/>
          <p:cNvSpPr/>
          <p:nvPr/>
        </p:nvSpPr>
        <p:spPr>
          <a:xfrm>
            <a:off x="7464858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7288010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08.05</a:t>
            </a:r>
          </a:p>
        </p:txBody>
      </p:sp>
      <p:sp>
        <p:nvSpPr>
          <p:cNvPr id="129" name="椭圆 128"/>
          <p:cNvSpPr/>
          <p:nvPr/>
        </p:nvSpPr>
        <p:spPr>
          <a:xfrm>
            <a:off x="7464858" y="3110436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7288010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08.05</a:t>
            </a:r>
          </a:p>
        </p:txBody>
      </p:sp>
      <p:cxnSp>
        <p:nvCxnSpPr>
          <p:cNvPr id="58" name="直接连接符 57"/>
          <p:cNvCxnSpPr/>
          <p:nvPr/>
        </p:nvCxnSpPr>
        <p:spPr>
          <a:xfrm>
            <a:off x="8765154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94" name="椭圆 93"/>
          <p:cNvSpPr/>
          <p:nvPr/>
        </p:nvSpPr>
        <p:spPr>
          <a:xfrm>
            <a:off x="8609262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8432414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08.06</a:t>
            </a:r>
          </a:p>
        </p:txBody>
      </p:sp>
      <p:sp>
        <p:nvSpPr>
          <p:cNvPr id="127" name="椭圆 126"/>
          <p:cNvSpPr/>
          <p:nvPr/>
        </p:nvSpPr>
        <p:spPr>
          <a:xfrm>
            <a:off x="8609262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8432414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08.06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9909558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08" name="椭圆 107"/>
          <p:cNvSpPr/>
          <p:nvPr/>
        </p:nvSpPr>
        <p:spPr>
          <a:xfrm>
            <a:off x="9753666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9576818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08.07</a:t>
            </a:r>
          </a:p>
        </p:txBody>
      </p:sp>
      <p:sp>
        <p:nvSpPr>
          <p:cNvPr id="128" name="椭圆 127"/>
          <p:cNvSpPr/>
          <p:nvPr/>
        </p:nvSpPr>
        <p:spPr>
          <a:xfrm>
            <a:off x="9753666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9576818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08.07</a:t>
            </a:r>
          </a:p>
        </p:txBody>
      </p:sp>
      <p:cxnSp>
        <p:nvCxnSpPr>
          <p:cNvPr id="60" name="直接连接符 59"/>
          <p:cNvCxnSpPr>
            <a:stCxn id="134" idx="4"/>
            <a:endCxn id="124" idx="0"/>
          </p:cNvCxnSpPr>
          <p:nvPr/>
        </p:nvCxnSpPr>
        <p:spPr>
          <a:xfrm>
            <a:off x="11053964" y="2769244"/>
            <a:ext cx="0" cy="341192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80" name="椭圆 79"/>
          <p:cNvSpPr/>
          <p:nvPr/>
        </p:nvSpPr>
        <p:spPr>
          <a:xfrm>
            <a:off x="10898071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0721223" y="207443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08.08</a:t>
            </a:r>
          </a:p>
        </p:txBody>
      </p:sp>
      <p:sp>
        <p:nvSpPr>
          <p:cNvPr id="124" name="椭圆 123"/>
          <p:cNvSpPr/>
          <p:nvPr/>
        </p:nvSpPr>
        <p:spPr>
          <a:xfrm>
            <a:off x="10898071" y="311043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10898071" y="250571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10721223" y="3443493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08.08</a:t>
            </a:r>
          </a:p>
        </p:txBody>
      </p:sp>
      <p:sp>
        <p:nvSpPr>
          <p:cNvPr id="147" name="矩形 146"/>
          <p:cNvSpPr/>
          <p:nvPr/>
        </p:nvSpPr>
        <p:spPr>
          <a:xfrm>
            <a:off x="455058" y="3058048"/>
            <a:ext cx="7099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sp>
        <p:nvSpPr>
          <p:cNvPr id="105" name="椭圆 104"/>
          <p:cNvSpPr/>
          <p:nvPr/>
        </p:nvSpPr>
        <p:spPr>
          <a:xfrm>
            <a:off x="6477454" y="412516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6477454" y="452200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698969" y="4103043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正常周末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6698969" y="4499882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62" name="矩形 61"/>
          <p:cNvSpPr/>
          <p:nvPr/>
        </p:nvSpPr>
        <p:spPr>
          <a:xfrm>
            <a:off x="5226685" y="231140"/>
            <a:ext cx="69653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应用效果</a:t>
            </a:r>
            <a:r>
              <a:rPr lang="en-US" altLang="zh-CN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——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尾端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无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日冻结示值</a:t>
            </a:r>
          </a:p>
        </p:txBody>
      </p: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/>
          <p:nvPr/>
        </p:nvSpPr>
        <p:spPr bwMode="auto">
          <a:xfrm>
            <a:off x="5614988" y="0"/>
            <a:ext cx="6423025" cy="68580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87" name="矩形 1"/>
          <p:cNvSpPr/>
          <p:nvPr/>
        </p:nvSpPr>
        <p:spPr bwMode="auto">
          <a:xfrm>
            <a:off x="5029200" y="0"/>
            <a:ext cx="7162800" cy="6886575"/>
          </a:xfrm>
          <a:custGeom>
            <a:avLst/>
            <a:gdLst>
              <a:gd name="connsiteX0" fmla="*/ 4468 w 11280"/>
              <a:gd name="connsiteY0" fmla="*/ 15 h 10845"/>
              <a:gd name="connsiteX1" fmla="*/ 11280 w 11280"/>
              <a:gd name="connsiteY1" fmla="*/ 0 h 10845"/>
              <a:gd name="connsiteX2" fmla="*/ 11280 w 11280"/>
              <a:gd name="connsiteY2" fmla="*/ 10800 h 10845"/>
              <a:gd name="connsiteX3" fmla="*/ 0 w 11280"/>
              <a:gd name="connsiteY3" fmla="*/ 10845 h 10845"/>
              <a:gd name="connsiteX4" fmla="*/ 4468 w 11280"/>
              <a:gd name="connsiteY4" fmla="*/ 15 h 1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r" b="b"/>
            <a:pathLst>
              <a:path w="11280" h="10845">
                <a:moveTo>
                  <a:pt x="4468" y="15"/>
                </a:moveTo>
                <a:lnTo>
                  <a:pt x="11280" y="0"/>
                </a:lnTo>
                <a:lnTo>
                  <a:pt x="11280" y="10800"/>
                </a:lnTo>
                <a:lnTo>
                  <a:pt x="0" y="10845"/>
                </a:lnTo>
                <a:lnTo>
                  <a:pt x="4468" y="15"/>
                </a:lnTo>
                <a:close/>
              </a:path>
            </a:pathLst>
          </a:custGeom>
          <a:gradFill rotWithShape="0">
            <a:gsLst>
              <a:gs pos="0">
                <a:srgbClr val="00A8A6"/>
              </a:gs>
              <a:gs pos="75000">
                <a:srgbClr val="006F6B"/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a</a:t>
            </a:r>
          </a:p>
        </p:txBody>
      </p:sp>
      <p:sp>
        <p:nvSpPr>
          <p:cNvPr id="16414" name="文本框 57"/>
          <p:cNvSpPr txBox="1">
            <a:spLocks noChangeArrowheads="1"/>
          </p:cNvSpPr>
          <p:nvPr/>
        </p:nvSpPr>
        <p:spPr bwMode="auto">
          <a:xfrm>
            <a:off x="628015" y="1092714"/>
            <a:ext cx="143256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目  录</a:t>
            </a:r>
          </a:p>
        </p:txBody>
      </p:sp>
      <p:cxnSp>
        <p:nvCxnSpPr>
          <p:cNvPr id="16415" name="直接连接符 58"/>
          <p:cNvCxnSpPr>
            <a:cxnSpLocks noChangeShapeType="1"/>
          </p:cNvCxnSpPr>
          <p:nvPr/>
        </p:nvCxnSpPr>
        <p:spPr bwMode="auto">
          <a:xfrm>
            <a:off x="630555" y="1832489"/>
            <a:ext cx="4104005" cy="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6407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0895" y="3094355"/>
            <a:ext cx="8369935" cy="376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2110740" y="3313278"/>
            <a:ext cx="206883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数据</a:t>
            </a: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智能</a:t>
            </a: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补全</a:t>
            </a:r>
          </a:p>
        </p:txBody>
      </p:sp>
      <p:sp>
        <p:nvSpPr>
          <p:cNvPr id="28" name="矩形 29"/>
          <p:cNvSpPr>
            <a:spLocks noChangeArrowheads="1"/>
          </p:cNvSpPr>
          <p:nvPr/>
        </p:nvSpPr>
        <p:spPr bwMode="auto">
          <a:xfrm>
            <a:off x="625648" y="3318358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9" name="文本框 30"/>
          <p:cNvSpPr txBox="1">
            <a:spLocks noChangeArrowheads="1"/>
          </p:cNvSpPr>
          <p:nvPr/>
        </p:nvSpPr>
        <p:spPr bwMode="auto">
          <a:xfrm>
            <a:off x="809163" y="3332001"/>
            <a:ext cx="96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2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52" name="Rectangle 6"/>
          <p:cNvSpPr>
            <a:spLocks noChangeArrowheads="1"/>
          </p:cNvSpPr>
          <p:nvPr/>
        </p:nvSpPr>
        <p:spPr bwMode="auto">
          <a:xfrm>
            <a:off x="2110740" y="4501124"/>
            <a:ext cx="232664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基数智能选择</a:t>
            </a:r>
          </a:p>
        </p:txBody>
      </p:sp>
      <p:sp>
        <p:nvSpPr>
          <p:cNvPr id="53" name="矩形 29"/>
          <p:cNvSpPr>
            <a:spLocks noChangeArrowheads="1"/>
          </p:cNvSpPr>
          <p:nvPr/>
        </p:nvSpPr>
        <p:spPr bwMode="auto">
          <a:xfrm>
            <a:off x="625648" y="4506204"/>
            <a:ext cx="1329055" cy="488950"/>
          </a:xfrm>
          <a:prstGeom prst="rect">
            <a:avLst/>
          </a:prstGeom>
          <a:solidFill>
            <a:srgbClr val="EC5E2A"/>
          </a:solidFill>
          <a:ln>
            <a:noFill/>
          </a:ln>
        </p:spPr>
        <p:txBody>
          <a:bodyPr anchor="ctr"/>
          <a:lstStyle/>
          <a:p>
            <a:pPr algn="ctr" hangingPunct="1">
              <a:lnSpc>
                <a:spcPct val="120000"/>
              </a:lnSpc>
            </a:pPr>
            <a:endParaRPr lang="zh-CN" altLang="en-US"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54" name="文本框 30"/>
          <p:cNvSpPr txBox="1">
            <a:spLocks noChangeArrowheads="1"/>
          </p:cNvSpPr>
          <p:nvPr/>
        </p:nvSpPr>
        <p:spPr bwMode="auto">
          <a:xfrm>
            <a:off x="809163" y="4519847"/>
            <a:ext cx="962025" cy="43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3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5916930" y="0"/>
            <a:ext cx="1421765" cy="2619375"/>
          </a:xfrm>
          <a:custGeom>
            <a:avLst/>
            <a:gdLst>
              <a:gd name="connsiteX0" fmla="*/ 0 w 2239"/>
              <a:gd name="connsiteY0" fmla="*/ 4125 h 4125"/>
              <a:gd name="connsiteX1" fmla="*/ 1626 w 2239"/>
              <a:gd name="connsiteY1" fmla="*/ 0 h 4125"/>
              <a:gd name="connsiteX2" fmla="*/ 2239 w 2239"/>
              <a:gd name="connsiteY2" fmla="*/ 0 h 4125"/>
              <a:gd name="connsiteX3" fmla="*/ 568 w 2239"/>
              <a:gd name="connsiteY3" fmla="*/ 4125 h 4125"/>
              <a:gd name="connsiteX4" fmla="*/ 0 w 2239"/>
              <a:gd name="connsiteY4" fmla="*/ 4125 h 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9" h="4125">
                <a:moveTo>
                  <a:pt x="0" y="4125"/>
                </a:moveTo>
                <a:lnTo>
                  <a:pt x="1626" y="0"/>
                </a:lnTo>
                <a:lnTo>
                  <a:pt x="2239" y="0"/>
                </a:lnTo>
                <a:lnTo>
                  <a:pt x="568" y="4125"/>
                </a:lnTo>
                <a:lnTo>
                  <a:pt x="0" y="4125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734560" y="3007995"/>
            <a:ext cx="1700530" cy="3850005"/>
          </a:xfrm>
          <a:custGeom>
            <a:avLst/>
            <a:gdLst>
              <a:gd name="connsiteX0" fmla="*/ 0 w 2678"/>
              <a:gd name="connsiteY0" fmla="*/ 6063 h 6063"/>
              <a:gd name="connsiteX1" fmla="*/ 2513 w 2678"/>
              <a:gd name="connsiteY1" fmla="*/ 12 h 6063"/>
              <a:gd name="connsiteX2" fmla="*/ 2678 w 2678"/>
              <a:gd name="connsiteY2" fmla="*/ 0 h 6063"/>
              <a:gd name="connsiteX3" fmla="*/ 196 w 2678"/>
              <a:gd name="connsiteY3" fmla="*/ 6050 h 6063"/>
              <a:gd name="connsiteX4" fmla="*/ 0 w 2678"/>
              <a:gd name="connsiteY4" fmla="*/ 6063 h 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8" h="6063">
                <a:moveTo>
                  <a:pt x="0" y="6063"/>
                </a:moveTo>
                <a:lnTo>
                  <a:pt x="2513" y="12"/>
                </a:lnTo>
                <a:lnTo>
                  <a:pt x="2678" y="0"/>
                </a:lnTo>
                <a:lnTo>
                  <a:pt x="196" y="6050"/>
                </a:lnTo>
                <a:lnTo>
                  <a:pt x="0" y="6063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4179570" y="5744845"/>
            <a:ext cx="698500" cy="1141730"/>
          </a:xfrm>
          <a:custGeom>
            <a:avLst/>
            <a:gdLst>
              <a:gd name="connsiteX0" fmla="*/ 0 w 1100"/>
              <a:gd name="connsiteY0" fmla="*/ 1750 h 1798"/>
              <a:gd name="connsiteX1" fmla="*/ 767 w 1100"/>
              <a:gd name="connsiteY1" fmla="*/ 0 h 1798"/>
              <a:gd name="connsiteX2" fmla="*/ 1100 w 1100"/>
              <a:gd name="connsiteY2" fmla="*/ 33 h 1798"/>
              <a:gd name="connsiteX3" fmla="*/ 334 w 1100"/>
              <a:gd name="connsiteY3" fmla="*/ 1798 h 1798"/>
              <a:gd name="connsiteX4" fmla="*/ 0 w 1100"/>
              <a:gd name="connsiteY4" fmla="*/ 1750 h 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" h="1798">
                <a:moveTo>
                  <a:pt x="0" y="1750"/>
                </a:moveTo>
                <a:lnTo>
                  <a:pt x="767" y="0"/>
                </a:lnTo>
                <a:lnTo>
                  <a:pt x="1100" y="33"/>
                </a:lnTo>
                <a:lnTo>
                  <a:pt x="334" y="1798"/>
                </a:lnTo>
                <a:lnTo>
                  <a:pt x="0" y="1750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2110740" y="2125432"/>
            <a:ext cx="211963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国家发改委版</a:t>
            </a:r>
          </a:p>
        </p:txBody>
      </p:sp>
      <p:sp>
        <p:nvSpPr>
          <p:cNvPr id="31" name="矩形 29"/>
          <p:cNvSpPr>
            <a:spLocks noChangeArrowheads="1"/>
          </p:cNvSpPr>
          <p:nvPr/>
        </p:nvSpPr>
        <p:spPr bwMode="auto">
          <a:xfrm>
            <a:off x="625648" y="2130512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hangingPunct="1">
              <a:lnSpc>
                <a:spcPct val="120000"/>
              </a:lnSpc>
            </a:pPr>
            <a:endParaRPr lang="zh-CN" altLang="en-US"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35" name="文本框 30"/>
          <p:cNvSpPr txBox="1">
            <a:spLocks noChangeArrowheads="1"/>
          </p:cNvSpPr>
          <p:nvPr/>
        </p:nvSpPr>
        <p:spPr bwMode="auto">
          <a:xfrm>
            <a:off x="809163" y="2144155"/>
            <a:ext cx="96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1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110740" y="5688969"/>
            <a:ext cx="232664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阈值</a:t>
            </a: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智能</a:t>
            </a: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确定</a:t>
            </a:r>
          </a:p>
        </p:txBody>
      </p:sp>
      <p:sp>
        <p:nvSpPr>
          <p:cNvPr id="5" name="矩形 29"/>
          <p:cNvSpPr>
            <a:spLocks noChangeArrowheads="1"/>
          </p:cNvSpPr>
          <p:nvPr/>
        </p:nvSpPr>
        <p:spPr bwMode="auto">
          <a:xfrm>
            <a:off x="625648" y="5694049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7" name="文本框 30"/>
          <p:cNvSpPr txBox="1">
            <a:spLocks noChangeArrowheads="1"/>
          </p:cNvSpPr>
          <p:nvPr/>
        </p:nvSpPr>
        <p:spPr bwMode="auto">
          <a:xfrm>
            <a:off x="809163" y="5708337"/>
            <a:ext cx="962025" cy="43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734962" y="230938"/>
            <a:ext cx="730527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建模方案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9800000">
            <a:off x="164763" y="3750951"/>
            <a:ext cx="2438095" cy="219048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00000">
            <a:off x="2702865" y="2676413"/>
            <a:ext cx="2457143" cy="36913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0015" y="2328524"/>
            <a:ext cx="1704340" cy="28571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7064362" y="2676413"/>
            <a:ext cx="2457143" cy="36913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9621513" y="3750951"/>
            <a:ext cx="2474834" cy="219048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313373" y="5278977"/>
            <a:ext cx="2139315" cy="1200329"/>
          </a:xfrm>
          <a:prstGeom prst="rect">
            <a:avLst/>
          </a:prstGeom>
          <a:noFill/>
          <a:ln w="12700" cmpd="sng">
            <a:solidFill>
              <a:schemeClr val="accent6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</a:rPr>
              <a:t>电量基数</a:t>
            </a:r>
            <a:endParaRPr lang="en-US" altLang="zh-CN" b="1" dirty="0">
              <a:solidFill>
                <a:srgbClr val="FF0000"/>
              </a:solidFill>
              <a:latin typeface="方正楷体_GBK" panose="03000509000000000000" pitchFamily="65" charset="-122"/>
              <a:ea typeface="方正楷体_GBK" panose="03000509000000000000" pitchFamily="65" charset="-122"/>
            </a:endParaRPr>
          </a:p>
          <a:p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同期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最相似日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电量</a:t>
            </a:r>
          </a:p>
        </p:txBody>
      </p:sp>
      <p:sp>
        <p:nvSpPr>
          <p:cNvPr id="44" name="矩形 43"/>
          <p:cNvSpPr/>
          <p:nvPr/>
        </p:nvSpPr>
        <p:spPr>
          <a:xfrm>
            <a:off x="313373" y="4864117"/>
            <a:ext cx="2139315" cy="41021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rgbClr val="0989B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bg1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春节前</a:t>
            </a:r>
            <a:endParaRPr kumimoji="1" lang="zh-CN" altLang="en-US" sz="2000" b="1" dirty="0">
              <a:solidFill>
                <a:schemeClr val="bg1"/>
              </a:solidFill>
              <a:latin typeface="方正楷体_GBK" panose="03000509000000000000" pitchFamily="65" charset="-122"/>
              <a:ea typeface="方正楷体_GBK" panose="03000509000000000000" pitchFamily="65" charset="-122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2723435" y="3893983"/>
            <a:ext cx="2266950" cy="2585323"/>
          </a:xfrm>
          <a:prstGeom prst="rect">
            <a:avLst/>
          </a:prstGeom>
          <a:noFill/>
          <a:ln w="12700" cmpd="sng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zh-CN" b="1" dirty="0">
              <a:solidFill>
                <a:srgbClr val="FF0000"/>
              </a:solidFill>
              <a:latin typeface="方正楷体_GBK" panose="03000509000000000000" pitchFamily="65" charset="-122"/>
              <a:ea typeface="方正楷体_GBK" panose="03000509000000000000" pitchFamily="65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</a:rPr>
              <a:t>电量基数</a:t>
            </a:r>
            <a:endParaRPr lang="en-US" altLang="zh-CN" b="1" dirty="0">
              <a:solidFill>
                <a:srgbClr val="FF0000"/>
              </a:solidFill>
              <a:latin typeface="方正楷体_GBK" panose="03000509000000000000" pitchFamily="65" charset="-122"/>
              <a:ea typeface="方正楷体_GBK" panose="03000509000000000000" pitchFamily="65" charset="-122"/>
            </a:endParaRPr>
          </a:p>
          <a:p>
            <a:endParaRPr lang="zh-CN" altLang="en-US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同期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最相似日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电量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  <a:sym typeface="+mn-ea"/>
            </a:endParaRPr>
          </a:p>
          <a:p>
            <a:pPr algn="dist"/>
            <a:r>
              <a:rPr lang="en-US" altLang="zh-CN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&amp;</a:t>
            </a:r>
          </a:p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上一年</a:t>
            </a:r>
            <a:r>
              <a:rPr lang="en-US" altLang="zh-CN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12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个月中月日均电量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排名第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的月份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的日均电量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  <a:sym typeface="+mn-ea"/>
            </a:endParaRPr>
          </a:p>
          <a:p>
            <a:pPr algn="dist"/>
            <a:r>
              <a:rPr lang="zh-CN" altLang="en-US" b="1" dirty="0">
                <a:solidFill>
                  <a:srgbClr val="00B0F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按比例交替升降</a:t>
            </a:r>
            <a:endParaRPr lang="zh-CN" altLang="en-US" b="1" dirty="0">
              <a:solidFill>
                <a:srgbClr val="00B0F0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723118" y="3479173"/>
            <a:ext cx="2267585" cy="410210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EF830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bg1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春节前</a:t>
            </a:r>
            <a:r>
              <a:rPr lang="en-US" altLang="zh-CN" sz="2000" b="1" dirty="0">
                <a:solidFill>
                  <a:schemeClr val="bg1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15</a:t>
            </a:r>
            <a:r>
              <a:rPr lang="zh-CN" altLang="en-US" sz="2000" b="1" dirty="0">
                <a:solidFill>
                  <a:schemeClr val="bg1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天过渡期</a:t>
            </a:r>
            <a:endParaRPr kumimoji="1" lang="en-US" altLang="zh-CN" sz="2000" b="1" dirty="0">
              <a:solidFill>
                <a:schemeClr val="bg1"/>
              </a:solidFill>
              <a:latin typeface="方正楷体_GBK" panose="03000509000000000000" pitchFamily="65" charset="-122"/>
              <a:ea typeface="方正楷体_GBK" panose="03000509000000000000" pitchFamily="65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261451" y="3339985"/>
            <a:ext cx="1704340" cy="3139321"/>
          </a:xfrm>
          <a:prstGeom prst="rect">
            <a:avLst/>
          </a:prstGeom>
          <a:noFill/>
          <a:ln w="12700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endParaRPr lang="zh-CN" altLang="en-US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电量基数</a:t>
            </a:r>
            <a:endParaRPr lang="en-US" altLang="zh-CN" b="1" dirty="0">
              <a:solidFill>
                <a:srgbClr val="FF0000"/>
              </a:solidFill>
              <a:latin typeface="方正楷体_GBK" panose="03000509000000000000" pitchFamily="65" charset="-122"/>
              <a:ea typeface="方正楷体_GBK" panose="03000509000000000000" pitchFamily="65" charset="-122"/>
              <a:sym typeface="+mn-ea"/>
            </a:endParaRPr>
          </a:p>
          <a:p>
            <a:pPr algn="ctr"/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  <a:sym typeface="+mn-ea"/>
            </a:endParaRPr>
          </a:p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上一年</a:t>
            </a:r>
            <a:r>
              <a:rPr lang="en-US" altLang="zh-CN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12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个月中，月日均电量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排名第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的月份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的日均电量（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上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1/4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分位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）</a:t>
            </a:r>
            <a:endParaRPr lang="zh-CN" altLang="en-US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  <a:p>
            <a:endParaRPr lang="zh-CN" altLang="en-US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  <a:p>
            <a:endParaRPr lang="zh-CN" altLang="en-US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261134" y="2924175"/>
            <a:ext cx="1704975" cy="410210"/>
          </a:xfrm>
          <a:prstGeom prst="rect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bg1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春节</a:t>
            </a:r>
            <a:r>
              <a:rPr lang="en-US" altLang="zh-CN" sz="2000" b="1" dirty="0">
                <a:solidFill>
                  <a:schemeClr val="bg1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7</a:t>
            </a:r>
            <a:r>
              <a:rPr lang="zh-CN" altLang="en-US" sz="2000" b="1" dirty="0">
                <a:solidFill>
                  <a:schemeClr val="bg1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天假日</a:t>
            </a:r>
            <a:endParaRPr kumimoji="1" lang="en-US" sz="2000" b="1" dirty="0">
              <a:solidFill>
                <a:schemeClr val="bg1"/>
              </a:solidFill>
              <a:latin typeface="方正楷体_GBK" panose="03000509000000000000" pitchFamily="65" charset="-122"/>
              <a:ea typeface="方正楷体_GBK" panose="03000509000000000000" pitchFamily="65" charset="-122"/>
              <a:sym typeface="+mn-ea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237175" y="3893983"/>
            <a:ext cx="2263775" cy="2585323"/>
          </a:xfrm>
          <a:prstGeom prst="rect">
            <a:avLst/>
          </a:prstGeom>
          <a:noFill/>
          <a:ln w="12700" cmpd="sng">
            <a:solidFill>
              <a:srgbClr val="FFC000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endParaRPr lang="en-US" altLang="zh-CN" b="1" dirty="0">
              <a:solidFill>
                <a:srgbClr val="FF0000"/>
              </a:solidFill>
              <a:latin typeface="方正楷体_GBK" panose="03000509000000000000" pitchFamily="65" charset="-122"/>
              <a:ea typeface="方正楷体_GBK" panose="03000509000000000000" pitchFamily="65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</a:rPr>
              <a:t>电量基数</a:t>
            </a:r>
            <a:endParaRPr lang="en-US" altLang="zh-CN" b="1" dirty="0">
              <a:solidFill>
                <a:srgbClr val="FF0000"/>
              </a:solidFill>
              <a:latin typeface="方正楷体_GBK" panose="03000509000000000000" pitchFamily="65" charset="-122"/>
              <a:ea typeface="方正楷体_GBK" panose="03000509000000000000" pitchFamily="65" charset="-122"/>
            </a:endParaRPr>
          </a:p>
          <a:p>
            <a:endParaRPr lang="zh-CN" altLang="en-US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同期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最相似日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电量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  <a:sym typeface="+mn-ea"/>
            </a:endParaRPr>
          </a:p>
          <a:p>
            <a:pPr algn="dist"/>
            <a:r>
              <a:rPr lang="en-US" altLang="zh-CN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&amp;</a:t>
            </a:r>
          </a:p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上一年</a:t>
            </a:r>
            <a:r>
              <a:rPr lang="en-US" altLang="zh-CN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12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个月中月日均电量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排名第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的月份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  <a:sym typeface="+mn-ea"/>
              </a:rPr>
              <a:t>的日均电量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  <a:sym typeface="+mn-ea"/>
            </a:endParaRPr>
          </a:p>
          <a:p>
            <a:pPr algn="dist"/>
            <a:r>
              <a:rPr lang="zh-CN" altLang="en-US" b="1" dirty="0">
                <a:solidFill>
                  <a:srgbClr val="00B0F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sym typeface="+mn-ea"/>
              </a:rPr>
              <a:t>按比例交替升降</a:t>
            </a:r>
            <a:endParaRPr lang="en-US" altLang="zh-CN" b="1" dirty="0">
              <a:solidFill>
                <a:srgbClr val="00B0F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236540" y="3479173"/>
            <a:ext cx="2265045" cy="410210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EF830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bg1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春节后</a:t>
            </a:r>
            <a:r>
              <a:rPr lang="en-US" altLang="zh-CN" sz="2000" b="1" dirty="0">
                <a:solidFill>
                  <a:schemeClr val="bg1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15</a:t>
            </a:r>
            <a:r>
              <a:rPr lang="zh-CN" altLang="en-US" sz="2000" b="1" dirty="0">
                <a:solidFill>
                  <a:schemeClr val="bg1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天过渡期</a:t>
            </a:r>
            <a:endParaRPr kumimoji="1" lang="en-US" altLang="zh-CN" sz="2000" b="1" dirty="0">
              <a:solidFill>
                <a:schemeClr val="bg1"/>
              </a:solidFill>
              <a:latin typeface="方正楷体_GBK" panose="03000509000000000000" pitchFamily="65" charset="-122"/>
              <a:ea typeface="方正楷体_GBK" panose="03000509000000000000" pitchFamily="65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772015" y="5278977"/>
            <a:ext cx="2139315" cy="1200329"/>
          </a:xfrm>
          <a:prstGeom prst="rect">
            <a:avLst/>
          </a:prstGeom>
          <a:noFill/>
          <a:ln w="12700" cmpd="sng">
            <a:solidFill>
              <a:schemeClr val="accent6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altLang="zh-CN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</a:rPr>
              <a:t>电量基数</a:t>
            </a:r>
            <a:endParaRPr lang="en-US" altLang="zh-CN" b="1" dirty="0">
              <a:solidFill>
                <a:srgbClr val="FF0000"/>
              </a:solidFill>
              <a:latin typeface="方正楷体_GBK" panose="03000509000000000000" pitchFamily="65" charset="-122"/>
              <a:ea typeface="方正楷体_GBK" panose="03000509000000000000" pitchFamily="65" charset="-122"/>
            </a:endParaRPr>
          </a:p>
          <a:p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dist"/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同期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最相似日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电量</a:t>
            </a:r>
          </a:p>
        </p:txBody>
      </p:sp>
      <p:sp>
        <p:nvSpPr>
          <p:cNvPr id="53" name="矩形 52"/>
          <p:cNvSpPr/>
          <p:nvPr/>
        </p:nvSpPr>
        <p:spPr>
          <a:xfrm>
            <a:off x="9772015" y="4864117"/>
            <a:ext cx="2139315" cy="410210"/>
          </a:xfrm>
          <a:prstGeom prst="rect">
            <a:avLst/>
          </a:prstGeom>
          <a:solidFill>
            <a:schemeClr val="accent6"/>
          </a:solidFill>
          <a:ln w="12700" cap="flat" cmpd="sng" algn="ctr">
            <a:solidFill>
              <a:srgbClr val="0989B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r>
              <a:rPr lang="zh-CN" altLang="en-US" sz="2000" b="1" dirty="0">
                <a:solidFill>
                  <a:schemeClr val="bg1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sym typeface="+mn-ea"/>
              </a:rPr>
              <a:t>春节后</a:t>
            </a:r>
            <a:endParaRPr kumimoji="1" lang="en-US" altLang="zh-CN" sz="2000" b="1" dirty="0">
              <a:solidFill>
                <a:schemeClr val="bg1"/>
              </a:solidFill>
              <a:latin typeface="方正楷体_GBK" panose="03000509000000000000" pitchFamily="65" charset="-122"/>
              <a:ea typeface="方正楷体_GBK" panose="03000509000000000000" pitchFamily="65" charset="-122"/>
              <a:sym typeface="+mn-ea"/>
            </a:endParaRPr>
          </a:p>
        </p:txBody>
      </p:sp>
      <p:sp>
        <p:nvSpPr>
          <p:cNvPr id="1025" name="任意多边形 1024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>
            <a:noFill/>
          </a:ln>
        </p:spPr>
      </p:sp>
      <p:sp>
        <p:nvSpPr>
          <p:cNvPr id="1026" name="任意多边形 1025"/>
          <p:cNvSpPr/>
          <p:nvPr/>
        </p:nvSpPr>
        <p:spPr>
          <a:xfrm>
            <a:off x="126999" y="126999"/>
            <a:ext cx="1" cy="1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>
            <a:noFill/>
          </a:ln>
        </p:spPr>
      </p:sp>
      <p:sp>
        <p:nvSpPr>
          <p:cNvPr id="1027" name="任意多边形 1026"/>
          <p:cNvSpPr/>
          <p:nvPr/>
        </p:nvSpPr>
        <p:spPr>
          <a:xfrm>
            <a:off x="253998" y="253998"/>
            <a:ext cx="1" cy="1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>
            <a:noFill/>
          </a:ln>
        </p:spPr>
      </p:sp>
      <p:sp>
        <p:nvSpPr>
          <p:cNvPr id="1028" name="任意多边形 1027"/>
          <p:cNvSpPr/>
          <p:nvPr/>
        </p:nvSpPr>
        <p:spPr>
          <a:xfrm>
            <a:off x="380997" y="380997"/>
            <a:ext cx="1" cy="1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>
            <a:noFill/>
          </a:ln>
        </p:spPr>
      </p:sp>
      <p:sp>
        <p:nvSpPr>
          <p:cNvPr id="1029" name="任意多边形 1028"/>
          <p:cNvSpPr/>
          <p:nvPr/>
        </p:nvSpPr>
        <p:spPr>
          <a:xfrm>
            <a:off x="507996" y="507996"/>
            <a:ext cx="1" cy="1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>
            <a:noFill/>
          </a:ln>
        </p:spPr>
      </p:sp>
      <p:sp>
        <p:nvSpPr>
          <p:cNvPr id="1030" name="任意多边形 1029"/>
          <p:cNvSpPr/>
          <p:nvPr/>
        </p:nvSpPr>
        <p:spPr>
          <a:xfrm>
            <a:off x="634995" y="634995"/>
            <a:ext cx="1" cy="1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>
            <a:noFill/>
          </a:ln>
        </p:spPr>
      </p:sp>
      <p:sp>
        <p:nvSpPr>
          <p:cNvPr id="1031" name="任意多边形 1030"/>
          <p:cNvSpPr/>
          <p:nvPr/>
        </p:nvSpPr>
        <p:spPr>
          <a:xfrm>
            <a:off x="0" y="0"/>
            <a:ext cx="0" cy="0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>
            <a:noFill/>
          </a:ln>
        </p:spPr>
      </p:sp>
      <p:sp>
        <p:nvSpPr>
          <p:cNvPr id="1032" name="任意多边形 1031"/>
          <p:cNvSpPr/>
          <p:nvPr/>
        </p:nvSpPr>
        <p:spPr>
          <a:xfrm>
            <a:off x="761994" y="761994"/>
            <a:ext cx="1" cy="1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>
            <a:noFill/>
          </a:ln>
        </p:spPr>
      </p:sp>
      <p:sp>
        <p:nvSpPr>
          <p:cNvPr id="1033" name="任意多边形 1032"/>
          <p:cNvSpPr/>
          <p:nvPr/>
        </p:nvSpPr>
        <p:spPr>
          <a:xfrm>
            <a:off x="888993" y="888993"/>
            <a:ext cx="1" cy="1"/>
          </a:xfrm>
          <a:custGeom>
            <a:avLst/>
            <a:gdLst/>
            <a:ahLst/>
            <a:cxnLst/>
            <a:rect l="0" t="0" r="0" b="0"/>
            <a:pathLst/>
          </a:custGeom>
          <a:noFill/>
          <a:ln w="9525">
            <a:noFill/>
          </a:ln>
        </p:spPr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xmlns="" id="{2AF35699-5592-4DC5-A2E6-5EA15C2D2BD6}"/>
              </a:ext>
            </a:extLst>
          </p:cNvPr>
          <p:cNvSpPr/>
          <p:nvPr/>
        </p:nvSpPr>
        <p:spPr>
          <a:xfrm>
            <a:off x="219710" y="1155700"/>
            <a:ext cx="11668760" cy="957313"/>
          </a:xfrm>
          <a:prstGeom prst="rect">
            <a:avLst/>
          </a:prstGeom>
          <a:ln w="12700">
            <a:noFill/>
            <a:prstDash val="sysDash"/>
          </a:ln>
        </p:spPr>
        <p:txBody>
          <a:bodyPr wrap="square">
            <a:spAutoFit/>
          </a:bodyPr>
          <a:lstStyle/>
          <a:p>
            <a:pPr indent="457200" algn="dist" hangingPunct="1">
              <a:lnSpc>
                <a:spcPts val="3500"/>
              </a:lnSpc>
            </a:pPr>
            <a:r>
              <a:rPr kumimoji="1" lang="zh-CN" altLang="en-US" sz="2400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将复工复产分析的时间范围分为</a:t>
            </a:r>
            <a:r>
              <a:rPr kumimoji="1" lang="zh-CN" altLang="en-US" sz="2400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春节前</a:t>
            </a:r>
            <a:r>
              <a:rPr kumimoji="1" lang="zh-CN" altLang="en-US" sz="2400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、</a:t>
            </a:r>
            <a:r>
              <a:rPr kumimoji="1" lang="zh-CN" altLang="en-US" sz="2400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春节前过渡期</a:t>
            </a:r>
            <a:r>
              <a:rPr kumimoji="1" lang="zh-CN" altLang="en-US" sz="2400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、</a:t>
            </a:r>
            <a:r>
              <a:rPr kumimoji="1" lang="zh-CN" altLang="en-US" sz="2400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春节假日</a:t>
            </a:r>
            <a:r>
              <a:rPr kumimoji="1" lang="zh-CN" altLang="en-US" sz="2400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、</a:t>
            </a:r>
            <a:r>
              <a:rPr kumimoji="1" lang="zh-CN" altLang="en-US" sz="2400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春节后过渡期</a:t>
            </a:r>
            <a:r>
              <a:rPr kumimoji="1" lang="zh-CN" altLang="en-US" sz="2400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、</a:t>
            </a:r>
            <a:r>
              <a:rPr kumimoji="1" lang="zh-CN" altLang="en-US" sz="2400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春节后</a:t>
            </a:r>
            <a:r>
              <a:rPr kumimoji="1" lang="zh-CN" altLang="en-US" sz="2400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五个时间阶段，并根据各时间段特征，智能选择相应电量基数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xmlns="" id="{E3B698C6-CDF9-4AC4-ADF7-FC2291DAB0E7}"/>
              </a:ext>
            </a:extLst>
          </p:cNvPr>
          <p:cNvSpPr/>
          <p:nvPr/>
        </p:nvSpPr>
        <p:spPr>
          <a:xfrm>
            <a:off x="226060" y="1155700"/>
            <a:ext cx="11668125" cy="91122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46757934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>
            <a:stCxn id="50" idx="4"/>
            <a:endCxn id="34" idx="0"/>
          </p:cNvCxnSpPr>
          <p:nvPr/>
        </p:nvCxnSpPr>
        <p:spPr>
          <a:xfrm>
            <a:off x="6155081" y="2923223"/>
            <a:ext cx="0" cy="27686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81" name="直接连接符 80"/>
          <p:cNvCxnSpPr>
            <a:stCxn id="29" idx="5"/>
            <a:endCxn id="34" idx="1"/>
          </p:cNvCxnSpPr>
          <p:nvPr/>
        </p:nvCxnSpPr>
        <p:spPr>
          <a:xfrm>
            <a:off x="5148640" y="2884631"/>
            <a:ext cx="896208" cy="35404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80" name="直接连接符 79"/>
          <p:cNvCxnSpPr>
            <a:stCxn id="14" idx="4"/>
            <a:endCxn id="32" idx="0"/>
          </p:cNvCxnSpPr>
          <p:nvPr/>
        </p:nvCxnSpPr>
        <p:spPr>
          <a:xfrm>
            <a:off x="3876993" y="2923223"/>
            <a:ext cx="0" cy="276860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79" name="直接连接符 78"/>
          <p:cNvCxnSpPr>
            <a:stCxn id="24" idx="4"/>
            <a:endCxn id="35" idx="0"/>
          </p:cNvCxnSpPr>
          <p:nvPr/>
        </p:nvCxnSpPr>
        <p:spPr>
          <a:xfrm>
            <a:off x="2687638" y="2923223"/>
            <a:ext cx="0" cy="276860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77" name="直接连接符 76"/>
          <p:cNvCxnSpPr/>
          <p:nvPr/>
        </p:nvCxnSpPr>
        <p:spPr>
          <a:xfrm>
            <a:off x="1563052" y="2923223"/>
            <a:ext cx="0" cy="276860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1" name="矩形 10"/>
          <p:cNvSpPr/>
          <p:nvPr/>
        </p:nvSpPr>
        <p:spPr>
          <a:xfrm>
            <a:off x="5510126" y="230938"/>
            <a:ext cx="653010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理论模型</a:t>
            </a:r>
          </a:p>
        </p:txBody>
      </p:sp>
      <p:graphicFrame>
        <p:nvGraphicFramePr>
          <p:cNvPr id="68" name="表格 67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xmlns="" val="1563656104"/>
              </p:ext>
            </p:extLst>
          </p:nvPr>
        </p:nvGraphicFramePr>
        <p:xfrm>
          <a:off x="7565390" y="2836215"/>
          <a:ext cx="4319600" cy="2700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6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6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5397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975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0385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000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sz="1800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b="1" dirty="0">
                        <a:latin typeface="方正仿宋_GBK" panose="03000509000000000000" pitchFamily="65" charset="-122"/>
                        <a:ea typeface="方正仿宋_GBK" panose="03000509000000000000" pitchFamily="65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cxnSp>
        <p:nvCxnSpPr>
          <p:cNvPr id="12" name="直接连接符 11"/>
          <p:cNvCxnSpPr/>
          <p:nvPr/>
        </p:nvCxnSpPr>
        <p:spPr>
          <a:xfrm flipV="1">
            <a:off x="1098550" y="2772728"/>
            <a:ext cx="5544185" cy="3746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V="1">
            <a:off x="1129030" y="3321050"/>
            <a:ext cx="5501005" cy="2159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1407160" y="265969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721100" y="265969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999188" y="2659698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2531745" y="2659698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20345" y="2607310"/>
            <a:ext cx="7150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sp>
        <p:nvSpPr>
          <p:cNvPr id="29" name="椭圆 28"/>
          <p:cNvSpPr/>
          <p:nvPr/>
        </p:nvSpPr>
        <p:spPr>
          <a:xfrm>
            <a:off x="4882515" y="2659698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1407160" y="320008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721100" y="320008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999188" y="3200083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2531745" y="320008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882515" y="3200083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999188" y="2659698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197927" y="2352675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354897" y="235267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3544252" y="235267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653597" y="2352675"/>
            <a:ext cx="7696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5822340" y="235267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1197927" y="3532505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sp>
        <p:nvSpPr>
          <p:cNvPr id="99" name="文本框 98"/>
          <p:cNvSpPr txBox="1"/>
          <p:nvPr/>
        </p:nvSpPr>
        <p:spPr>
          <a:xfrm>
            <a:off x="2354897" y="353250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3544252" y="353250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101" name="文本框 100"/>
          <p:cNvSpPr txBox="1"/>
          <p:nvPr/>
        </p:nvSpPr>
        <p:spPr>
          <a:xfrm>
            <a:off x="4653597" y="3532505"/>
            <a:ext cx="7696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102" name="文本框 101"/>
          <p:cNvSpPr txBox="1"/>
          <p:nvPr/>
        </p:nvSpPr>
        <p:spPr>
          <a:xfrm>
            <a:off x="5822340" y="3532505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6835140" y="5164125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6835140" y="4592625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6835140" y="4059860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6835140" y="3503600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6835140" y="2940990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113" name="矩形 112"/>
          <p:cNvSpPr/>
          <p:nvPr/>
        </p:nvSpPr>
        <p:spPr>
          <a:xfrm>
            <a:off x="6253317" y="4023648"/>
            <a:ext cx="8782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sp>
        <p:nvSpPr>
          <p:cNvPr id="114" name="矩形 113"/>
          <p:cNvSpPr/>
          <p:nvPr/>
        </p:nvSpPr>
        <p:spPr>
          <a:xfrm>
            <a:off x="9284284" y="6048371"/>
            <a:ext cx="8782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sp>
        <p:nvSpPr>
          <p:cNvPr id="116" name="文本框 115"/>
          <p:cNvSpPr txBox="1"/>
          <p:nvPr/>
        </p:nvSpPr>
        <p:spPr>
          <a:xfrm>
            <a:off x="7578090" y="5723878"/>
            <a:ext cx="8642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8442325" y="5723878"/>
            <a:ext cx="858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sp>
        <p:nvSpPr>
          <p:cNvPr id="118" name="文本框 117"/>
          <p:cNvSpPr txBox="1"/>
          <p:nvPr/>
        </p:nvSpPr>
        <p:spPr>
          <a:xfrm>
            <a:off x="9300845" y="5723878"/>
            <a:ext cx="85534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10165080" y="5723878"/>
            <a:ext cx="8604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120" name="文本框 119"/>
          <p:cNvSpPr txBox="1"/>
          <p:nvPr/>
        </p:nvSpPr>
        <p:spPr>
          <a:xfrm>
            <a:off x="11025504" y="5723878"/>
            <a:ext cx="8594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121" name="矩形 120"/>
          <p:cNvSpPr/>
          <p:nvPr/>
        </p:nvSpPr>
        <p:spPr>
          <a:xfrm>
            <a:off x="219710" y="1155700"/>
            <a:ext cx="11668760" cy="957313"/>
          </a:xfrm>
          <a:prstGeom prst="rect">
            <a:avLst/>
          </a:prstGeom>
          <a:ln w="12700">
            <a:noFill/>
            <a:prstDash val="sysDash"/>
          </a:ln>
        </p:spPr>
        <p:txBody>
          <a:bodyPr wrap="square">
            <a:spAutoFit/>
          </a:bodyPr>
          <a:lstStyle/>
          <a:p>
            <a:pPr indent="457200" algn="dist" hangingPunct="1">
              <a:lnSpc>
                <a:spcPts val="3500"/>
              </a:lnSpc>
            </a:pPr>
            <a:r>
              <a:rPr kumimoji="1" lang="zh-CN" altLang="en-US" sz="2400" b="1" spc="200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动态时间规整</a:t>
            </a:r>
            <a:r>
              <a:rPr kumimoji="1" lang="zh-CN" altLang="en-US" sz="2400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算法是一种衡量两个时间序列之间相似度的方法，可用于寻找两个时间序列中的相似点，进一步对两个时间序列的数据点进行最优匹配</a:t>
            </a:r>
          </a:p>
        </p:txBody>
      </p:sp>
      <p:sp>
        <p:nvSpPr>
          <p:cNvPr id="122" name="矩形 121"/>
          <p:cNvSpPr/>
          <p:nvPr/>
        </p:nvSpPr>
        <p:spPr>
          <a:xfrm>
            <a:off x="226060" y="1155700"/>
            <a:ext cx="11668125" cy="91122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7578090" y="4992675"/>
            <a:ext cx="864235" cy="54038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783195" y="5069510"/>
            <a:ext cx="454660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</a:t>
            </a:r>
          </a:p>
        </p:txBody>
      </p:sp>
      <p:sp>
        <p:nvSpPr>
          <p:cNvPr id="33" name="矩形 32"/>
          <p:cNvSpPr/>
          <p:nvPr/>
        </p:nvSpPr>
        <p:spPr>
          <a:xfrm>
            <a:off x="8432800" y="4998390"/>
            <a:ext cx="864235" cy="540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7578090" y="4463720"/>
            <a:ext cx="993140" cy="539750"/>
            <a:chOff x="8625" y="4406"/>
            <a:chExt cx="1564" cy="850"/>
          </a:xfrm>
        </p:grpSpPr>
        <p:sp>
          <p:nvSpPr>
            <p:cNvPr id="49" name="矩形 48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0.0008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297035" y="4449115"/>
            <a:ext cx="993140" cy="539750"/>
            <a:chOff x="8625" y="4406"/>
            <a:chExt cx="1564" cy="850"/>
          </a:xfrm>
        </p:grpSpPr>
        <p:sp>
          <p:nvSpPr>
            <p:cNvPr id="61" name="矩形 60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0.0008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429625" y="3918890"/>
            <a:ext cx="993140" cy="539750"/>
            <a:chOff x="8625" y="4406"/>
            <a:chExt cx="1564" cy="850"/>
          </a:xfrm>
        </p:grpSpPr>
        <p:sp>
          <p:nvSpPr>
            <p:cNvPr id="67" name="矩形 66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0.0008</a:t>
              </a:r>
            </a:p>
          </p:txBody>
        </p:sp>
      </p:grpSp>
      <p:sp>
        <p:nvSpPr>
          <p:cNvPr id="71" name="矩形 70"/>
          <p:cNvSpPr/>
          <p:nvPr/>
        </p:nvSpPr>
        <p:spPr>
          <a:xfrm>
            <a:off x="9293860" y="3918255"/>
            <a:ext cx="864235" cy="540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502140" y="3995090"/>
            <a:ext cx="45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</a:t>
            </a:r>
          </a:p>
        </p:txBody>
      </p:sp>
      <p:grpSp>
        <p:nvGrpSpPr>
          <p:cNvPr id="73" name="组合 72"/>
          <p:cNvGrpSpPr/>
          <p:nvPr/>
        </p:nvGrpSpPr>
        <p:grpSpPr>
          <a:xfrm>
            <a:off x="10161270" y="3914445"/>
            <a:ext cx="993775" cy="539750"/>
            <a:chOff x="8625" y="4406"/>
            <a:chExt cx="1565" cy="850"/>
          </a:xfrm>
        </p:grpSpPr>
        <p:sp>
          <p:nvSpPr>
            <p:cNvPr id="74" name="矩形 73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0.5608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10156190" y="3367710"/>
            <a:ext cx="993775" cy="539750"/>
            <a:chOff x="8625" y="4406"/>
            <a:chExt cx="1565" cy="850"/>
          </a:xfrm>
        </p:grpSpPr>
        <p:sp>
          <p:nvSpPr>
            <p:cNvPr id="88" name="矩形 87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0.5600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293860" y="2835580"/>
            <a:ext cx="993775" cy="540000"/>
            <a:chOff x="8625" y="4406"/>
            <a:chExt cx="1565" cy="850"/>
          </a:xfrm>
        </p:grpSpPr>
        <p:sp>
          <p:nvSpPr>
            <p:cNvPr id="91" name="矩形 90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0.5616</a:t>
              </a:r>
            </a:p>
          </p:txBody>
        </p:sp>
      </p:grpSp>
      <p:sp>
        <p:nvSpPr>
          <p:cNvPr id="95" name="矩形 94"/>
          <p:cNvSpPr/>
          <p:nvPr/>
        </p:nvSpPr>
        <p:spPr>
          <a:xfrm>
            <a:off x="10156190" y="2833675"/>
            <a:ext cx="864235" cy="5397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156190" y="2913050"/>
            <a:ext cx="99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0.0008</a:t>
            </a:r>
          </a:p>
        </p:txBody>
      </p:sp>
      <p:grpSp>
        <p:nvGrpSpPr>
          <p:cNvPr id="103" name="组合 102"/>
          <p:cNvGrpSpPr/>
          <p:nvPr/>
        </p:nvGrpSpPr>
        <p:grpSpPr>
          <a:xfrm>
            <a:off x="8429625" y="4990135"/>
            <a:ext cx="993140" cy="539750"/>
            <a:chOff x="8625" y="4406"/>
            <a:chExt cx="1564" cy="850"/>
          </a:xfrm>
        </p:grpSpPr>
        <p:sp>
          <p:nvSpPr>
            <p:cNvPr id="109" name="矩形 108"/>
            <p:cNvSpPr/>
            <p:nvPr/>
          </p:nvSpPr>
          <p:spPr>
            <a:xfrm>
              <a:off x="8625" y="4406"/>
              <a:ext cx="1361" cy="850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sx="1000" sy="1000" algn="ctr" rotWithShape="0">
                <a:schemeClr val="tx1">
                  <a:gamma/>
                  <a:shade val="60000"/>
                  <a:invGamma/>
                </a:schemeClr>
              </a:outerShdw>
            </a:effectLst>
          </p:spPr>
          <p:txBody>
            <a:bodyPr rot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eaLnBrk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</a:pPr>
              <a:endParaRPr kumimoji="1" lang="zh-CN" altLang="en-US" sz="1200" dirty="0">
                <a:solidFill>
                  <a:schemeClr val="bg1">
                    <a:lumMod val="65000"/>
                  </a:schemeClr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endParaRPr>
            </a:p>
          </p:txBody>
        </p:sp>
        <p:sp>
          <p:nvSpPr>
            <p:cNvPr id="110" name="文本框 109"/>
            <p:cNvSpPr txBox="1"/>
            <p:nvPr/>
          </p:nvSpPr>
          <p:spPr>
            <a:xfrm>
              <a:off x="8625" y="4531"/>
              <a:ext cx="1565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rPr>
                <a:t>0.0008</a:t>
              </a:r>
            </a:p>
          </p:txBody>
        </p:sp>
      </p:grpSp>
      <p:sp>
        <p:nvSpPr>
          <p:cNvPr id="112" name="矩形 111"/>
          <p:cNvSpPr/>
          <p:nvPr/>
        </p:nvSpPr>
        <p:spPr>
          <a:xfrm>
            <a:off x="9297035" y="3371520"/>
            <a:ext cx="864235" cy="539750"/>
          </a:xfrm>
          <a:prstGeom prst="rec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9297035" y="3450895"/>
            <a:ext cx="9937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0.0008</a:t>
            </a:r>
          </a:p>
        </p:txBody>
      </p:sp>
      <p:sp>
        <p:nvSpPr>
          <p:cNvPr id="125" name="矩形 124"/>
          <p:cNvSpPr/>
          <p:nvPr/>
        </p:nvSpPr>
        <p:spPr>
          <a:xfrm>
            <a:off x="11029950" y="2833675"/>
            <a:ext cx="864235" cy="540385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1235055" y="2910510"/>
            <a:ext cx="454660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chemeClr val="bg1">
                    <a:lumMod val="8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</a:t>
            </a:r>
          </a:p>
        </p:txBody>
      </p:sp>
      <p:sp>
        <p:nvSpPr>
          <p:cNvPr id="132" name="矩形 131"/>
          <p:cNvSpPr/>
          <p:nvPr/>
        </p:nvSpPr>
        <p:spPr>
          <a:xfrm>
            <a:off x="8442325" y="4463085"/>
            <a:ext cx="864235" cy="540385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8637905" y="4525950"/>
            <a:ext cx="4546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0</a:t>
            </a:r>
          </a:p>
        </p:txBody>
      </p:sp>
      <p:sp>
        <p:nvSpPr>
          <p:cNvPr id="2" name="矩形 1"/>
          <p:cNvSpPr/>
          <p:nvPr/>
        </p:nvSpPr>
        <p:spPr>
          <a:xfrm>
            <a:off x="220345" y="3147695"/>
            <a:ext cx="71501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1511618" y="4394200"/>
            <a:ext cx="3513455" cy="2276475"/>
            <a:chOff x="726321" y="1394627"/>
            <a:chExt cx="4931040" cy="2364098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321" y="1394627"/>
              <a:ext cx="4931040" cy="236409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47" name="文本框 46"/>
                <p:cNvSpPr txBox="1"/>
                <p:nvPr/>
              </p:nvSpPr>
              <p:spPr>
                <a:xfrm>
                  <a:off x="2462124" y="3011467"/>
                  <a:ext cx="1495573" cy="319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FF0000"/>
                      </a:solidFill>
                      <a:latin typeface="方正仿宋_GBK" panose="03000509000000000000" pitchFamily="65" charset="-122"/>
                      <a:ea typeface="方正仿宋_GBK" panose="03000509000000000000" pitchFamily="65" charset="-122"/>
                    </a:rPr>
                    <a:t>时间序列</a:t>
                  </a:r>
                  <a14:m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𝑿</m:t>
                      </m:r>
                    </m:oMath>
                  </a14:m>
                  <a:endParaRPr lang="zh-CN" altLang="en-US" sz="1400" dirty="0">
                    <a:solidFill>
                      <a:srgbClr val="FF0000"/>
                    </a:solidFill>
                    <a:latin typeface="方正仿宋_GBK" panose="03000509000000000000" pitchFamily="65" charset="-122"/>
                    <a:ea typeface="方正仿宋_GBK" panose="03000509000000000000" pitchFamily="65" charset="-122"/>
                  </a:endParaRPr>
                </a:p>
              </p:txBody>
            </p:sp>
          </mc:Choice>
          <mc:Fallback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2124" y="3011467"/>
                  <a:ext cx="1495573" cy="319624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1714" t="-392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" name="文本框 47"/>
                <p:cNvSpPr txBox="1"/>
                <p:nvPr/>
              </p:nvSpPr>
              <p:spPr>
                <a:xfrm>
                  <a:off x="2474800" y="1686060"/>
                  <a:ext cx="1495573" cy="3196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b="1" dirty="0">
                      <a:solidFill>
                        <a:srgbClr val="FF0000"/>
                      </a:solidFill>
                      <a:latin typeface="方正仿宋_GBK" panose="03000509000000000000" pitchFamily="65" charset="-122"/>
                      <a:ea typeface="方正仿宋_GBK" panose="03000509000000000000" pitchFamily="65" charset="-122"/>
                    </a:rPr>
                    <a:t>时间序列</a:t>
                  </a:r>
                  <a14:m>
                    <m:oMath xmlns:m="http://schemas.openxmlformats.org/officeDocument/2006/math">
                      <m:r>
                        <a:rPr lang="en-US" altLang="zh-CN" sz="1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仿宋" panose="02010609060101010101" pitchFamily="49" charset="-122"/>
                        </a:rPr>
                        <m:t>𝒀</m:t>
                      </m:r>
                    </m:oMath>
                  </a14:m>
                  <a:endParaRPr lang="zh-CN" altLang="en-US" sz="1400" dirty="0">
                    <a:solidFill>
                      <a:srgbClr val="FF0000"/>
                    </a:solidFill>
                    <a:latin typeface="方正仿宋_GBK" panose="03000509000000000000" pitchFamily="65" charset="-122"/>
                    <a:ea typeface="方正仿宋_GBK" panose="03000509000000000000" pitchFamily="65" charset="-122"/>
                  </a:endParaRPr>
                </a:p>
              </p:txBody>
            </p:sp>
          </mc:Choice>
          <mc:Fallback>
            <p:sp>
              <p:nvSpPr>
                <p:cNvPr id="3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800" y="1686060"/>
                  <a:ext cx="1495573" cy="319624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1714" t="-4000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" name="矩形 4"/>
          <p:cNvSpPr/>
          <p:nvPr/>
        </p:nvSpPr>
        <p:spPr>
          <a:xfrm>
            <a:off x="1098550" y="3926840"/>
            <a:ext cx="4339590" cy="2743835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8550" y="4026535"/>
            <a:ext cx="433958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kumimoji="1" lang="zh-CN" altLang="en-US" b="1" spc="200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动态时间规整算法示意图</a:t>
            </a:r>
            <a:endParaRPr lang="zh-CN" altLang="en-US" dirty="0"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5DA"/>
                                      </p:to>
                                    </p:animClr>
                                    <p:set>
                                      <p:cBhvr>
                                        <p:cTn id="7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5DA"/>
                                      </p:to>
                                    </p:animClr>
                                    <p:set>
                                      <p:cBhvr>
                                        <p:cTn id="8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5DA"/>
                                      </p:to>
                                    </p:animClr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5DA"/>
                                      </p:to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CF5DA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72" grpId="0"/>
      <p:bldP spid="72" grpId="1"/>
      <p:bldP spid="127" grpId="0"/>
      <p:bldP spid="133" grpId="0"/>
      <p:bldP spid="133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2411022" y="1196340"/>
            <a:ext cx="9415145" cy="5572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007572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ctr"/>
            <a:endParaRPr lang="zh-CN" altLang="en-US" b="1"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graphicFrame>
        <p:nvGraphicFramePr>
          <p:cNvPr id="61" name="对象 6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250482" y="5166043"/>
          <a:ext cx="3035300" cy="794385"/>
        </p:xfrm>
        <a:graphic>
          <a:graphicData uri="http://schemas.openxmlformats.org/presentationml/2006/ole">
            <p:oleObj spid="_x0000_s9066" r:id="rId5" imgW="825480" imgH="215640" progId="Equation.3">
              <p:embed/>
            </p:oleObj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411022" y="1228725"/>
            <a:ext cx="94151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8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动态时间规整算法的</a:t>
            </a:r>
            <a:r>
              <a:rPr lang="zh-CN" sz="28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距离函数</a:t>
            </a:r>
          </a:p>
        </p:txBody>
      </p:sp>
      <p:graphicFrame>
        <p:nvGraphicFramePr>
          <p:cNvPr id="15" name="表格 14"/>
          <p:cNvGraphicFramePr/>
          <p:nvPr>
            <p:custDataLst>
              <p:tags r:id="rId2"/>
            </p:custDataLst>
          </p:nvPr>
        </p:nvGraphicFramePr>
        <p:xfrm>
          <a:off x="2549452" y="4770755"/>
          <a:ext cx="5338444" cy="1584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461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346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461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3461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i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d</a:t>
                      </a:r>
                      <a:r>
                        <a:rPr lang="en-US" altLang="zh-CN" sz="2000" b="1" i="1" baseline="-25000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工作日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双休日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节假日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工作日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双休日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735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方正仿宋_GBK" panose="03000509000000000000" pitchFamily="65" charset="-122"/>
                          <a:ea typeface="方正仿宋_GBK" panose="03000509000000000000" pitchFamily="65" charset="-122"/>
                        </a:rPr>
                        <a:t>节假日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2000" b="1" dirty="0">
                          <a:latin typeface="Times New Roman" panose="02020603050405020304" pitchFamily="18" charset="0"/>
                          <a:ea typeface="方正仿宋_GBK" panose="03000509000000000000" pitchFamily="65" charset="-122"/>
                          <a:cs typeface="Times New Roman" panose="02020603050405020304" pitchFamily="18" charset="0"/>
                        </a:rPr>
                        <a:t>0.0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pSp>
        <p:nvGrpSpPr>
          <p:cNvPr id="23" name="组合 22"/>
          <p:cNvGrpSpPr/>
          <p:nvPr/>
        </p:nvGrpSpPr>
        <p:grpSpPr>
          <a:xfrm>
            <a:off x="232972" y="2728277"/>
            <a:ext cx="1461135" cy="648970"/>
            <a:chOff x="250728" y="1480461"/>
            <a:chExt cx="1460835" cy="887333"/>
          </a:xfrm>
          <a:solidFill>
            <a:schemeClr val="accent1"/>
          </a:solidFill>
        </p:grpSpPr>
        <p:grpSp>
          <p:nvGrpSpPr>
            <p:cNvPr id="24" name="Group 9"/>
            <p:cNvGrpSpPr/>
            <p:nvPr/>
          </p:nvGrpSpPr>
          <p:grpSpPr bwMode="auto">
            <a:xfrm>
              <a:off x="250728" y="1480461"/>
              <a:ext cx="1460835" cy="887333"/>
              <a:chOff x="473" y="272"/>
              <a:chExt cx="1159" cy="1539"/>
            </a:xfrm>
            <a:grpFill/>
          </p:grpSpPr>
          <p:sp>
            <p:nvSpPr>
              <p:cNvPr id="25" name="Oval 10"/>
              <p:cNvSpPr>
                <a:spLocks noChangeArrowheads="1"/>
              </p:cNvSpPr>
              <p:nvPr/>
            </p:nvSpPr>
            <p:spPr bwMode="gray">
              <a:xfrm>
                <a:off x="482" y="1391"/>
                <a:ext cx="1108" cy="414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AutoShape 11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7" name="Text Box 13"/>
            <p:cNvSpPr txBox="1">
              <a:spLocks noChangeArrowheads="1"/>
            </p:cNvSpPr>
            <p:nvPr/>
          </p:nvSpPr>
          <p:spPr bwMode="white">
            <a:xfrm>
              <a:off x="300279" y="1882772"/>
              <a:ext cx="1361732" cy="37681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日期</a:t>
              </a:r>
              <a:r>
                <a:rPr kumimoji="0" 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数据</a:t>
              </a:r>
            </a:p>
          </p:txBody>
        </p:sp>
      </p:grpSp>
      <p:sp>
        <p:nvSpPr>
          <p:cNvPr id="28" name="右箭头 27"/>
          <p:cNvSpPr/>
          <p:nvPr/>
        </p:nvSpPr>
        <p:spPr bwMode="gray">
          <a:xfrm>
            <a:off x="1853492" y="2908617"/>
            <a:ext cx="467995" cy="28829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32972" y="5238750"/>
            <a:ext cx="1461135" cy="648970"/>
            <a:chOff x="250728" y="1480461"/>
            <a:chExt cx="1460835" cy="887333"/>
          </a:xfrm>
          <a:solidFill>
            <a:schemeClr val="accent1"/>
          </a:solidFill>
        </p:grpSpPr>
        <p:grpSp>
          <p:nvGrpSpPr>
            <p:cNvPr id="31" name="Group 9"/>
            <p:cNvGrpSpPr/>
            <p:nvPr/>
          </p:nvGrpSpPr>
          <p:grpSpPr bwMode="auto">
            <a:xfrm>
              <a:off x="250728" y="1480461"/>
              <a:ext cx="1460835" cy="887333"/>
              <a:chOff x="473" y="272"/>
              <a:chExt cx="1159" cy="1539"/>
            </a:xfrm>
            <a:grpFill/>
          </p:grpSpPr>
          <p:sp>
            <p:nvSpPr>
              <p:cNvPr id="32" name="Oval 10"/>
              <p:cNvSpPr>
                <a:spLocks noChangeArrowheads="1"/>
              </p:cNvSpPr>
              <p:nvPr/>
            </p:nvSpPr>
            <p:spPr bwMode="gray">
              <a:xfrm>
                <a:off x="482" y="1391"/>
                <a:ext cx="1108" cy="414"/>
              </a:xfrm>
              <a:prstGeom prst="ellipse">
                <a:avLst/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AutoShape 11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pFill/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1" i="0" u="none" strike="noStrike" kern="0" cap="none" spc="0" normalizeH="0" baseline="0" noProof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4" name="Text Box 13"/>
            <p:cNvSpPr txBox="1">
              <a:spLocks noChangeArrowheads="1"/>
            </p:cNvSpPr>
            <p:nvPr/>
          </p:nvSpPr>
          <p:spPr bwMode="white">
            <a:xfrm>
              <a:off x="300279" y="1882772"/>
              <a:ext cx="1361732" cy="37681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ysClr val="windowText" lastClr="000000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Times New Roman" panose="02020603050405020304" pitchFamily="18" charset="0"/>
                </a:rPr>
                <a:t>假日数据</a:t>
              </a:r>
            </a:p>
          </p:txBody>
        </p:sp>
      </p:grpSp>
      <p:sp>
        <p:nvSpPr>
          <p:cNvPr id="35" name="右箭头 34"/>
          <p:cNvSpPr/>
          <p:nvPr/>
        </p:nvSpPr>
        <p:spPr bwMode="gray">
          <a:xfrm>
            <a:off x="1853492" y="5419090"/>
            <a:ext cx="467995" cy="288290"/>
          </a:xfrm>
          <a:prstGeom prst="rightArrow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549769" y="1864995"/>
            <a:ext cx="4433570" cy="2375535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9452" y="3154860"/>
            <a:ext cx="44342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其中，春节期间指</a:t>
            </a:r>
            <a:r>
              <a:rPr 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  <a:sym typeface="+mn-ea"/>
              </a:rPr>
              <a:t>农历腊月十六到正月二十，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表示日期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是当年的公历的第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天，</a:t>
            </a:r>
            <a:r>
              <a:rPr lang="en-US" altLang="zh-CN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表示日期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是当年公历的</a:t>
            </a:r>
            <a:r>
              <a:rPr lang="en-US" altLang="zh-CN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天</a:t>
            </a:r>
          </a:p>
        </p:txBody>
      </p:sp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483219" y="2479358"/>
          <a:ext cx="2566670" cy="583565"/>
        </p:xfrm>
        <a:graphic>
          <a:graphicData uri="http://schemas.openxmlformats.org/presentationml/2006/ole">
            <p:oleObj spid="_x0000_s9067" r:id="rId6" imgW="1117440" imgH="253800" progId="Equation.3">
              <p:embed/>
            </p:oleObj>
          </a:graphicData>
        </a:graphic>
      </p:graphicFrame>
      <p:sp>
        <p:nvSpPr>
          <p:cNvPr id="41" name="文本框 40"/>
          <p:cNvSpPr txBox="1"/>
          <p:nvPr/>
        </p:nvSpPr>
        <p:spPr>
          <a:xfrm>
            <a:off x="3709597" y="1998345"/>
            <a:ext cx="21139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非春节期间</a:t>
            </a:r>
          </a:p>
        </p:txBody>
      </p:sp>
      <p:sp>
        <p:nvSpPr>
          <p:cNvPr id="52" name="矩形 51"/>
          <p:cNvSpPr/>
          <p:nvPr/>
        </p:nvSpPr>
        <p:spPr>
          <a:xfrm>
            <a:off x="7260834" y="1865004"/>
            <a:ext cx="4433570" cy="2375516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7260834" y="3154850"/>
            <a:ext cx="44335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其中，春节期间指</a:t>
            </a:r>
            <a:r>
              <a:rPr 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  <a:sym typeface="+mn-ea"/>
              </a:rPr>
              <a:t>农历腊月十六到正月二十，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表示日期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是当年的农历的第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dx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天，</a:t>
            </a:r>
            <a:r>
              <a:rPr lang="en-US" altLang="zh-CN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表示日期</a:t>
            </a:r>
            <a:r>
              <a:rPr lang="en-US" altLang="zh-CN" b="1" i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是当年的农历的</a:t>
            </a:r>
            <a:r>
              <a:rPr lang="en-US" altLang="zh-CN" b="1" i="1" dirty="0" err="1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dy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方正仿宋_GBK" panose="03000509000000000000" pitchFamily="65" charset="-122"/>
                <a:cs typeface="Times New Roman" panose="02020603050405020304" pitchFamily="18" charset="0"/>
              </a:rPr>
              <a:t>天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744512" y="1998335"/>
            <a:ext cx="1466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</a:t>
            </a:r>
          </a:p>
        </p:txBody>
      </p:sp>
      <p:graphicFrame>
        <p:nvGraphicFramePr>
          <p:cNvPr id="57" name="对象 5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8194284" y="2479348"/>
          <a:ext cx="2566670" cy="583565"/>
        </p:xfrm>
        <a:graphic>
          <a:graphicData uri="http://schemas.openxmlformats.org/presentationml/2006/ole">
            <p:oleObj spid="_x0000_s9068" r:id="rId7" imgW="1117440" imgH="253800" progId="Equation.3">
              <p:embed/>
            </p:oleObj>
          </a:graphicData>
        </a:graphic>
      </p:graphicFrame>
      <p:sp>
        <p:nvSpPr>
          <p:cNvPr id="11" name="矩形 10"/>
          <p:cNvSpPr/>
          <p:nvPr/>
        </p:nvSpPr>
        <p:spPr>
          <a:xfrm>
            <a:off x="5510126" y="230938"/>
            <a:ext cx="6530109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距离函数</a:t>
            </a:r>
          </a:p>
        </p:txBody>
      </p:sp>
    </p:spTree>
    <p:extLst>
      <p:ext uri="{BB962C8B-B14F-4D97-AF65-F5344CB8AC3E}">
        <p14:creationId xmlns:p14="http://schemas.microsoft.com/office/powerpoint/2010/main" xmlns="" val="28424587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4734962" y="230938"/>
            <a:ext cx="730527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选择结果</a:t>
            </a:r>
          </a:p>
        </p:txBody>
      </p:sp>
      <p:sp>
        <p:nvSpPr>
          <p:cNvPr id="178" name="矩形 177"/>
          <p:cNvSpPr/>
          <p:nvPr/>
        </p:nvSpPr>
        <p:spPr>
          <a:xfrm>
            <a:off x="11163541" y="2478553"/>
            <a:ext cx="891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分析日</a:t>
            </a:r>
            <a:endParaRPr lang="en-US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11163541" y="3214225"/>
            <a:ext cx="891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基准日</a:t>
            </a:r>
            <a:endParaRPr lang="en-US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11163541" y="5288242"/>
            <a:ext cx="891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分析日</a:t>
            </a:r>
            <a:endParaRPr lang="en-US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11163541" y="5893036"/>
            <a:ext cx="891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基准日</a:t>
            </a:r>
            <a:endParaRPr lang="en-US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1016333" y="4169052"/>
            <a:ext cx="9914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方正仿宋_GBK" panose="03000509000000000000" pitchFamily="65" charset="-122"/>
              </a:rPr>
              <a:t>五一假期及前后</a:t>
            </a:r>
          </a:p>
        </p:txBody>
      </p:sp>
      <p:sp>
        <p:nvSpPr>
          <p:cNvPr id="184" name="矩形 183"/>
          <p:cNvSpPr/>
          <p:nvPr/>
        </p:nvSpPr>
        <p:spPr>
          <a:xfrm>
            <a:off x="1016333" y="1378657"/>
            <a:ext cx="9914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方正仿宋_GBK" panose="03000509000000000000" pitchFamily="65" charset="-122"/>
              </a:rPr>
              <a:t>春节假期及前后</a:t>
            </a:r>
          </a:p>
        </p:txBody>
      </p:sp>
      <p:sp>
        <p:nvSpPr>
          <p:cNvPr id="185" name="椭圆 184"/>
          <p:cNvSpPr/>
          <p:nvPr/>
        </p:nvSpPr>
        <p:spPr>
          <a:xfrm>
            <a:off x="9854389" y="4116116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9854389" y="4512955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0112111" y="4093990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五一假期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88" name="文本框 187"/>
          <p:cNvSpPr txBox="1"/>
          <p:nvPr/>
        </p:nvSpPr>
        <p:spPr>
          <a:xfrm>
            <a:off x="10112111" y="4490829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89" name="椭圆 188"/>
          <p:cNvSpPr/>
          <p:nvPr/>
        </p:nvSpPr>
        <p:spPr>
          <a:xfrm>
            <a:off x="9854389" y="136386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90" name="椭圆 189"/>
          <p:cNvSpPr/>
          <p:nvPr/>
        </p:nvSpPr>
        <p:spPr>
          <a:xfrm>
            <a:off x="9854389" y="1760701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10112111" y="1341736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春节假期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92" name="文本框 191"/>
          <p:cNvSpPr txBox="1"/>
          <p:nvPr/>
        </p:nvSpPr>
        <p:spPr>
          <a:xfrm>
            <a:off x="10112111" y="1738575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cxnSp>
        <p:nvCxnSpPr>
          <p:cNvPr id="193" name="直接连接符 192"/>
          <p:cNvCxnSpPr>
            <a:stCxn id="233" idx="3"/>
            <a:endCxn id="231" idx="7"/>
          </p:cNvCxnSpPr>
          <p:nvPr/>
        </p:nvCxnSpPr>
        <p:spPr>
          <a:xfrm flipH="1">
            <a:off x="8404460" y="2770418"/>
            <a:ext cx="545922" cy="551563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94" name="直接连接符 193"/>
          <p:cNvCxnSpPr>
            <a:stCxn id="237" idx="3"/>
            <a:endCxn id="231" idx="7"/>
          </p:cNvCxnSpPr>
          <p:nvPr/>
        </p:nvCxnSpPr>
        <p:spPr>
          <a:xfrm flipH="1">
            <a:off x="8404460" y="2770418"/>
            <a:ext cx="1312309" cy="551563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95" name="直接连接符 194"/>
          <p:cNvCxnSpPr>
            <a:stCxn id="241" idx="3"/>
            <a:endCxn id="231" idx="7"/>
          </p:cNvCxnSpPr>
          <p:nvPr/>
        </p:nvCxnSpPr>
        <p:spPr>
          <a:xfrm flipH="1">
            <a:off x="8404460" y="2770418"/>
            <a:ext cx="2092034" cy="55156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196" name="直接连接符 195"/>
          <p:cNvCxnSpPr/>
          <p:nvPr/>
        </p:nvCxnSpPr>
        <p:spPr>
          <a:xfrm flipV="1">
            <a:off x="1201892" y="2656927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7" name="直接连接符 196"/>
          <p:cNvCxnSpPr/>
          <p:nvPr/>
        </p:nvCxnSpPr>
        <p:spPr>
          <a:xfrm flipV="1">
            <a:off x="1201892" y="3402134"/>
            <a:ext cx="9912350" cy="2603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200" idx="4"/>
            <a:endCxn id="201" idx="0"/>
          </p:cNvCxnSpPr>
          <p:nvPr/>
        </p:nvCxnSpPr>
        <p:spPr>
          <a:xfrm>
            <a:off x="1573232" y="2809010"/>
            <a:ext cx="0" cy="474379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99" name="文本框 198"/>
          <p:cNvSpPr txBox="1"/>
          <p:nvPr/>
        </p:nvSpPr>
        <p:spPr>
          <a:xfrm>
            <a:off x="1060786" y="2038218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01.22 </a:t>
            </a: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腊月二十八</a:t>
            </a:r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200" name="椭圆 199"/>
          <p:cNvSpPr/>
          <p:nvPr/>
        </p:nvSpPr>
        <p:spPr>
          <a:xfrm>
            <a:off x="1417339" y="2545485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01" name="椭圆 200"/>
          <p:cNvSpPr/>
          <p:nvPr/>
        </p:nvSpPr>
        <p:spPr>
          <a:xfrm>
            <a:off x="1417339" y="328338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1060786" y="3557138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02.02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腊月二十八</a:t>
            </a:r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cxnSp>
        <p:nvCxnSpPr>
          <p:cNvPr id="203" name="直接连接符 202"/>
          <p:cNvCxnSpPr>
            <a:stCxn id="204" idx="4"/>
            <a:endCxn id="206" idx="0"/>
          </p:cNvCxnSpPr>
          <p:nvPr/>
        </p:nvCxnSpPr>
        <p:spPr>
          <a:xfrm>
            <a:off x="2486607" y="2809010"/>
            <a:ext cx="0" cy="474379"/>
          </a:xfrm>
          <a:prstGeom prst="line">
            <a:avLst/>
          </a:prstGeom>
          <a:solidFill>
            <a:schemeClr val="accent1"/>
          </a:solidFill>
          <a:ln w="31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04" name="椭圆 203"/>
          <p:cNvSpPr/>
          <p:nvPr/>
        </p:nvSpPr>
        <p:spPr>
          <a:xfrm>
            <a:off x="2330714" y="2545485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05" name="文本框 204"/>
          <p:cNvSpPr txBox="1"/>
          <p:nvPr/>
        </p:nvSpPr>
        <p:spPr>
          <a:xfrm>
            <a:off x="1974161" y="2038218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01.23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</a:t>
            </a:r>
            <a:r>
              <a:rPr 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九</a:t>
            </a:r>
          </a:p>
        </p:txBody>
      </p:sp>
      <p:sp>
        <p:nvSpPr>
          <p:cNvPr id="206" name="椭圆 205"/>
          <p:cNvSpPr/>
          <p:nvPr/>
        </p:nvSpPr>
        <p:spPr>
          <a:xfrm>
            <a:off x="2330714" y="328338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07" name="文本框 206"/>
          <p:cNvSpPr txBox="1"/>
          <p:nvPr/>
        </p:nvSpPr>
        <p:spPr>
          <a:xfrm>
            <a:off x="1974161" y="3557138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02.03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腊月二十</a:t>
            </a:r>
            <a:r>
              <a:rPr 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九</a:t>
            </a:r>
          </a:p>
        </p:txBody>
      </p:sp>
      <p:cxnSp>
        <p:nvCxnSpPr>
          <p:cNvPr id="208" name="直接连接符 207"/>
          <p:cNvCxnSpPr>
            <a:stCxn id="209" idx="5"/>
            <a:endCxn id="217" idx="0"/>
          </p:cNvCxnSpPr>
          <p:nvPr/>
        </p:nvCxnSpPr>
        <p:spPr>
          <a:xfrm>
            <a:off x="3540391" y="2770418"/>
            <a:ext cx="2439987" cy="51297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09" name="椭圆 208"/>
          <p:cNvSpPr/>
          <p:nvPr/>
        </p:nvSpPr>
        <p:spPr>
          <a:xfrm>
            <a:off x="3274266" y="254548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2917713" y="2038218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01.24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腊月三十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211" name="直接连接符 210"/>
          <p:cNvCxnSpPr>
            <a:stCxn id="212" idx="5"/>
            <a:endCxn id="217" idx="0"/>
          </p:cNvCxnSpPr>
          <p:nvPr/>
        </p:nvCxnSpPr>
        <p:spPr>
          <a:xfrm>
            <a:off x="4483943" y="2770418"/>
            <a:ext cx="1496435" cy="51297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12" name="椭圆 211"/>
          <p:cNvSpPr/>
          <p:nvPr/>
        </p:nvSpPr>
        <p:spPr>
          <a:xfrm>
            <a:off x="4217818" y="254548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3861265" y="2038218"/>
            <a:ext cx="10248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01.25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正月初一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214" name="直接连接符 213"/>
          <p:cNvCxnSpPr>
            <a:stCxn id="215" idx="5"/>
            <a:endCxn id="217" idx="0"/>
          </p:cNvCxnSpPr>
          <p:nvPr/>
        </p:nvCxnSpPr>
        <p:spPr>
          <a:xfrm>
            <a:off x="5338912" y="2770418"/>
            <a:ext cx="641466" cy="51297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15" name="椭圆 214"/>
          <p:cNvSpPr/>
          <p:nvPr/>
        </p:nvSpPr>
        <p:spPr>
          <a:xfrm>
            <a:off x="5072787" y="254548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16" name="文本框 215"/>
          <p:cNvSpPr txBox="1"/>
          <p:nvPr/>
        </p:nvSpPr>
        <p:spPr>
          <a:xfrm>
            <a:off x="4804817" y="203821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01.26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正月初二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5824485" y="3283389"/>
            <a:ext cx="311785" cy="263525"/>
          </a:xfrm>
          <a:prstGeom prst="ellipse">
            <a:avLst/>
          </a:prstGeom>
          <a:solidFill>
            <a:srgbClr val="00B05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218" name="直接连接符 217"/>
          <p:cNvCxnSpPr>
            <a:stCxn id="222" idx="3"/>
            <a:endCxn id="217" idx="0"/>
          </p:cNvCxnSpPr>
          <p:nvPr/>
        </p:nvCxnSpPr>
        <p:spPr>
          <a:xfrm flipH="1">
            <a:off x="5980378" y="2770418"/>
            <a:ext cx="670843" cy="51297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19" name="椭圆 218"/>
          <p:cNvSpPr/>
          <p:nvPr/>
        </p:nvSpPr>
        <p:spPr>
          <a:xfrm>
            <a:off x="5839174" y="254548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5571204" y="203821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01.27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正月初三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221" name="直接连接符 220"/>
          <p:cNvCxnSpPr>
            <a:stCxn id="226" idx="3"/>
            <a:endCxn id="217" idx="0"/>
          </p:cNvCxnSpPr>
          <p:nvPr/>
        </p:nvCxnSpPr>
        <p:spPr>
          <a:xfrm flipH="1">
            <a:off x="5980378" y="2770418"/>
            <a:ext cx="1437230" cy="51297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22" name="椭圆 221"/>
          <p:cNvSpPr/>
          <p:nvPr/>
        </p:nvSpPr>
        <p:spPr>
          <a:xfrm>
            <a:off x="6605561" y="254548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6337591" y="203821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01.28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正月初四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3842290" y="3648826"/>
            <a:ext cx="4004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2019</a:t>
            </a:r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年</a:t>
            </a:r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12</a:t>
            </a:r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个月中月日均电量排名第</a:t>
            </a:r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3</a:t>
            </a:r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的月份的日均电量</a:t>
            </a:r>
            <a:endParaRPr lang="en-US" alt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225" name="直接连接符 224"/>
          <p:cNvCxnSpPr>
            <a:stCxn id="229" idx="3"/>
            <a:endCxn id="217" idx="0"/>
          </p:cNvCxnSpPr>
          <p:nvPr/>
        </p:nvCxnSpPr>
        <p:spPr>
          <a:xfrm flipH="1">
            <a:off x="5980378" y="2770418"/>
            <a:ext cx="2203617" cy="51297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26" name="椭圆 225"/>
          <p:cNvSpPr/>
          <p:nvPr/>
        </p:nvSpPr>
        <p:spPr>
          <a:xfrm>
            <a:off x="7371948" y="254548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7103978" y="203821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01.29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正月初五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cxnSp>
        <p:nvCxnSpPr>
          <p:cNvPr id="228" name="直接连接符 227"/>
          <p:cNvCxnSpPr>
            <a:stCxn id="219" idx="4"/>
            <a:endCxn id="217" idx="0"/>
          </p:cNvCxnSpPr>
          <p:nvPr/>
        </p:nvCxnSpPr>
        <p:spPr>
          <a:xfrm flipH="1">
            <a:off x="5980378" y="2809010"/>
            <a:ext cx="14689" cy="47437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29" name="椭圆 228"/>
          <p:cNvSpPr/>
          <p:nvPr/>
        </p:nvSpPr>
        <p:spPr>
          <a:xfrm>
            <a:off x="8138335" y="254548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30" name="文本框 229"/>
          <p:cNvSpPr txBox="1"/>
          <p:nvPr/>
        </p:nvSpPr>
        <p:spPr>
          <a:xfrm>
            <a:off x="7870365" y="203821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01.30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正月初六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31" name="椭圆 230"/>
          <p:cNvSpPr/>
          <p:nvPr/>
        </p:nvSpPr>
        <p:spPr>
          <a:xfrm>
            <a:off x="8138335" y="3283389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32" name="文本框 231"/>
          <p:cNvSpPr txBox="1"/>
          <p:nvPr/>
        </p:nvSpPr>
        <p:spPr>
          <a:xfrm>
            <a:off x="7870365" y="355713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02.10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正月初六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33" name="椭圆 232"/>
          <p:cNvSpPr/>
          <p:nvPr/>
        </p:nvSpPr>
        <p:spPr>
          <a:xfrm>
            <a:off x="8904722" y="254548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34" name="文本框 233"/>
          <p:cNvSpPr txBox="1"/>
          <p:nvPr/>
        </p:nvSpPr>
        <p:spPr>
          <a:xfrm>
            <a:off x="8636752" y="203821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01.31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正月初七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35" name="椭圆 234"/>
          <p:cNvSpPr/>
          <p:nvPr/>
        </p:nvSpPr>
        <p:spPr>
          <a:xfrm>
            <a:off x="8904722" y="328338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36" name="文本框 235"/>
          <p:cNvSpPr txBox="1"/>
          <p:nvPr/>
        </p:nvSpPr>
        <p:spPr>
          <a:xfrm>
            <a:off x="8636752" y="355713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02.11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正月初七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37" name="椭圆 236"/>
          <p:cNvSpPr/>
          <p:nvPr/>
        </p:nvSpPr>
        <p:spPr>
          <a:xfrm>
            <a:off x="9671109" y="254548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9403139" y="203821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02.01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正月初八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39" name="椭圆 238"/>
          <p:cNvSpPr/>
          <p:nvPr/>
        </p:nvSpPr>
        <p:spPr>
          <a:xfrm>
            <a:off x="9671109" y="328338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9403139" y="355713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02.12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正月初八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41" name="椭圆 240"/>
          <p:cNvSpPr/>
          <p:nvPr/>
        </p:nvSpPr>
        <p:spPr>
          <a:xfrm>
            <a:off x="10450834" y="254548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10182864" y="203821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02.02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正月初九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43" name="椭圆 242"/>
          <p:cNvSpPr/>
          <p:nvPr/>
        </p:nvSpPr>
        <p:spPr>
          <a:xfrm>
            <a:off x="10450834" y="3283389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10182864" y="3557138"/>
            <a:ext cx="847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02.13</a:t>
            </a:r>
          </a:p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正月初九</a:t>
            </a:r>
            <a:endParaRPr lang="zh-CN" sz="1200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方正仿宋_GBK" panose="03000509000000000000" pitchFamily="65" charset="-122"/>
            </a:endParaRPr>
          </a:p>
        </p:txBody>
      </p:sp>
      <p:sp>
        <p:nvSpPr>
          <p:cNvPr id="245" name="矩形 244"/>
          <p:cNvSpPr/>
          <p:nvPr/>
        </p:nvSpPr>
        <p:spPr>
          <a:xfrm>
            <a:off x="262502" y="2511203"/>
            <a:ext cx="781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2020</a:t>
            </a:r>
          </a:p>
        </p:txBody>
      </p:sp>
      <p:sp>
        <p:nvSpPr>
          <p:cNvPr id="246" name="矩形 245"/>
          <p:cNvSpPr/>
          <p:nvPr/>
        </p:nvSpPr>
        <p:spPr>
          <a:xfrm>
            <a:off x="262502" y="3255041"/>
            <a:ext cx="7816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cxnSp>
        <p:nvCxnSpPr>
          <p:cNvPr id="247" name="直接连接符 246"/>
          <p:cNvCxnSpPr>
            <a:stCxn id="204" idx="5"/>
            <a:endCxn id="217" idx="2"/>
          </p:cNvCxnSpPr>
          <p:nvPr/>
        </p:nvCxnSpPr>
        <p:spPr>
          <a:xfrm>
            <a:off x="2596839" y="2770418"/>
            <a:ext cx="3227646" cy="6447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48" name="直接连接符 247"/>
          <p:cNvCxnSpPr>
            <a:stCxn id="200" idx="5"/>
            <a:endCxn id="217" idx="2"/>
          </p:cNvCxnSpPr>
          <p:nvPr/>
        </p:nvCxnSpPr>
        <p:spPr>
          <a:xfrm>
            <a:off x="1683464" y="2770418"/>
            <a:ext cx="4141021" cy="6447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49" name="直接连接符 248"/>
          <p:cNvCxnSpPr>
            <a:stCxn id="217" idx="6"/>
            <a:endCxn id="233" idx="3"/>
          </p:cNvCxnSpPr>
          <p:nvPr/>
        </p:nvCxnSpPr>
        <p:spPr>
          <a:xfrm flipV="1">
            <a:off x="6136270" y="2770418"/>
            <a:ext cx="2814112" cy="6447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50" name="直接连接符 249"/>
          <p:cNvCxnSpPr>
            <a:stCxn id="217" idx="6"/>
            <a:endCxn id="237" idx="3"/>
          </p:cNvCxnSpPr>
          <p:nvPr/>
        </p:nvCxnSpPr>
        <p:spPr>
          <a:xfrm flipV="1">
            <a:off x="6136270" y="2770418"/>
            <a:ext cx="3580499" cy="6447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51" name="直接连接符 250"/>
          <p:cNvCxnSpPr>
            <a:stCxn id="217" idx="6"/>
            <a:endCxn id="241" idx="3"/>
          </p:cNvCxnSpPr>
          <p:nvPr/>
        </p:nvCxnSpPr>
        <p:spPr>
          <a:xfrm flipV="1">
            <a:off x="6136270" y="2770418"/>
            <a:ext cx="4360224" cy="644734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52" name="直接连接符 251"/>
          <p:cNvCxnSpPr>
            <a:stCxn id="263" idx="4"/>
            <a:endCxn id="262" idx="0"/>
          </p:cNvCxnSpPr>
          <p:nvPr/>
        </p:nvCxnSpPr>
        <p:spPr>
          <a:xfrm>
            <a:off x="1573232" y="5631237"/>
            <a:ext cx="0" cy="34114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53" name="直接连接符 252"/>
          <p:cNvCxnSpPr>
            <a:stCxn id="266" idx="3"/>
            <a:endCxn id="262" idx="7"/>
          </p:cNvCxnSpPr>
          <p:nvPr/>
        </p:nvCxnSpPr>
        <p:spPr>
          <a:xfrm flipH="1">
            <a:off x="1683464" y="5592645"/>
            <a:ext cx="1361042" cy="41833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54" name="直接连接符 253"/>
          <p:cNvCxnSpPr>
            <a:stCxn id="274" idx="4"/>
            <a:endCxn id="275" idx="0"/>
          </p:cNvCxnSpPr>
          <p:nvPr/>
        </p:nvCxnSpPr>
        <p:spPr>
          <a:xfrm>
            <a:off x="6259937" y="5631237"/>
            <a:ext cx="0" cy="34114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55" name="直接连接符 254"/>
          <p:cNvCxnSpPr>
            <a:stCxn id="275" idx="7"/>
            <a:endCxn id="278" idx="3"/>
          </p:cNvCxnSpPr>
          <p:nvPr/>
        </p:nvCxnSpPr>
        <p:spPr>
          <a:xfrm flipV="1">
            <a:off x="6370169" y="5592645"/>
            <a:ext cx="1331816" cy="41833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56" name="直接连接符 255"/>
          <p:cNvCxnSpPr>
            <a:stCxn id="270" idx="3"/>
            <a:endCxn id="262" idx="7"/>
          </p:cNvCxnSpPr>
          <p:nvPr/>
        </p:nvCxnSpPr>
        <p:spPr>
          <a:xfrm flipH="1">
            <a:off x="1683464" y="5592645"/>
            <a:ext cx="2913323" cy="41833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57" name="直接连接符 256"/>
          <p:cNvCxnSpPr>
            <a:stCxn id="275" idx="7"/>
            <a:endCxn id="282" idx="3"/>
          </p:cNvCxnSpPr>
          <p:nvPr/>
        </p:nvCxnSpPr>
        <p:spPr>
          <a:xfrm flipV="1">
            <a:off x="6370169" y="5592645"/>
            <a:ext cx="2884415" cy="41833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58" name="直接连接符 257"/>
          <p:cNvCxnSpPr>
            <a:stCxn id="275" idx="7"/>
            <a:endCxn id="290" idx="3"/>
          </p:cNvCxnSpPr>
          <p:nvPr/>
        </p:nvCxnSpPr>
        <p:spPr>
          <a:xfrm flipV="1">
            <a:off x="6370169" y="5592645"/>
            <a:ext cx="4433522" cy="41833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259" name="直接连接符 258"/>
          <p:cNvCxnSpPr/>
          <p:nvPr/>
        </p:nvCxnSpPr>
        <p:spPr>
          <a:xfrm flipV="1">
            <a:off x="1201892" y="5479154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0" name="矩形 259"/>
          <p:cNvSpPr/>
          <p:nvPr/>
        </p:nvSpPr>
        <p:spPr>
          <a:xfrm>
            <a:off x="262502" y="5342483"/>
            <a:ext cx="7562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cxnSp>
        <p:nvCxnSpPr>
          <p:cNvPr id="261" name="直接连接符 260"/>
          <p:cNvCxnSpPr/>
          <p:nvPr/>
        </p:nvCxnSpPr>
        <p:spPr>
          <a:xfrm flipV="1">
            <a:off x="1201892" y="6083828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62" name="椭圆 261"/>
          <p:cNvSpPr/>
          <p:nvPr/>
        </p:nvSpPr>
        <p:spPr>
          <a:xfrm>
            <a:off x="1417339" y="597238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63" name="椭圆 262"/>
          <p:cNvSpPr/>
          <p:nvPr/>
        </p:nvSpPr>
        <p:spPr>
          <a:xfrm>
            <a:off x="1417339" y="5367712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1060786" y="6324536"/>
            <a:ext cx="102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265" name="文本框 264"/>
          <p:cNvSpPr txBox="1"/>
          <p:nvPr/>
        </p:nvSpPr>
        <p:spPr>
          <a:xfrm>
            <a:off x="1168419" y="4926901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266" name="椭圆 265"/>
          <p:cNvSpPr/>
          <p:nvPr/>
        </p:nvSpPr>
        <p:spPr>
          <a:xfrm>
            <a:off x="2998846" y="5367712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67" name="椭圆 266"/>
          <p:cNvSpPr/>
          <p:nvPr/>
        </p:nvSpPr>
        <p:spPr>
          <a:xfrm>
            <a:off x="2998846" y="5972386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68" name="文本框 267"/>
          <p:cNvSpPr txBox="1"/>
          <p:nvPr/>
        </p:nvSpPr>
        <p:spPr>
          <a:xfrm>
            <a:off x="2795963" y="6324536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p:sp>
        <p:nvSpPr>
          <p:cNvPr id="269" name="文本框 268"/>
          <p:cNvSpPr txBox="1"/>
          <p:nvPr/>
        </p:nvSpPr>
        <p:spPr>
          <a:xfrm>
            <a:off x="2795963" y="4926901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p:sp>
        <p:nvSpPr>
          <p:cNvPr id="270" name="椭圆 269"/>
          <p:cNvSpPr/>
          <p:nvPr/>
        </p:nvSpPr>
        <p:spPr>
          <a:xfrm>
            <a:off x="4551127" y="5367712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71" name="椭圆 270"/>
          <p:cNvSpPr/>
          <p:nvPr/>
        </p:nvSpPr>
        <p:spPr>
          <a:xfrm>
            <a:off x="4551127" y="5972386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72" name="文本框 271"/>
          <p:cNvSpPr txBox="1"/>
          <p:nvPr/>
        </p:nvSpPr>
        <p:spPr>
          <a:xfrm>
            <a:off x="4386662" y="6324536"/>
            <a:ext cx="640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04.30</a:t>
            </a:r>
          </a:p>
        </p:txBody>
      </p:sp>
      <p:sp>
        <p:nvSpPr>
          <p:cNvPr id="273" name="文本框 272"/>
          <p:cNvSpPr txBox="1"/>
          <p:nvPr/>
        </p:nvSpPr>
        <p:spPr>
          <a:xfrm>
            <a:off x="4386662" y="4926901"/>
            <a:ext cx="6407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04.30</a:t>
            </a:r>
          </a:p>
        </p:txBody>
      </p:sp>
      <p:sp>
        <p:nvSpPr>
          <p:cNvPr id="274" name="椭圆 273"/>
          <p:cNvSpPr/>
          <p:nvPr/>
        </p:nvSpPr>
        <p:spPr>
          <a:xfrm>
            <a:off x="6104044" y="536771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75" name="椭圆 274"/>
          <p:cNvSpPr/>
          <p:nvPr/>
        </p:nvSpPr>
        <p:spPr>
          <a:xfrm>
            <a:off x="6104044" y="5972386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76" name="文本框 275"/>
          <p:cNvSpPr txBox="1"/>
          <p:nvPr/>
        </p:nvSpPr>
        <p:spPr>
          <a:xfrm>
            <a:off x="5936721" y="6324536"/>
            <a:ext cx="64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05.01</a:t>
            </a:r>
          </a:p>
        </p:txBody>
      </p:sp>
      <p:sp>
        <p:nvSpPr>
          <p:cNvPr id="277" name="文本框 276"/>
          <p:cNvSpPr txBox="1"/>
          <p:nvPr/>
        </p:nvSpPr>
        <p:spPr>
          <a:xfrm>
            <a:off x="5936721" y="4926901"/>
            <a:ext cx="64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05.01</a:t>
            </a:r>
          </a:p>
        </p:txBody>
      </p:sp>
      <p:sp>
        <p:nvSpPr>
          <p:cNvPr id="278" name="椭圆 277"/>
          <p:cNvSpPr/>
          <p:nvPr/>
        </p:nvSpPr>
        <p:spPr>
          <a:xfrm>
            <a:off x="7656325" y="536771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79" name="椭圆 278"/>
          <p:cNvSpPr/>
          <p:nvPr/>
        </p:nvSpPr>
        <p:spPr>
          <a:xfrm>
            <a:off x="7656325" y="597238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80" name="文本框 279"/>
          <p:cNvSpPr txBox="1"/>
          <p:nvPr/>
        </p:nvSpPr>
        <p:spPr>
          <a:xfrm>
            <a:off x="7388355" y="6324536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05.02</a:t>
            </a:r>
          </a:p>
        </p:txBody>
      </p:sp>
      <p:sp>
        <p:nvSpPr>
          <p:cNvPr id="281" name="文本框 280"/>
          <p:cNvSpPr txBox="1"/>
          <p:nvPr/>
        </p:nvSpPr>
        <p:spPr>
          <a:xfrm>
            <a:off x="7388355" y="4926901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05.02</a:t>
            </a:r>
          </a:p>
        </p:txBody>
      </p:sp>
      <p:sp>
        <p:nvSpPr>
          <p:cNvPr id="282" name="椭圆 281"/>
          <p:cNvSpPr/>
          <p:nvPr/>
        </p:nvSpPr>
        <p:spPr>
          <a:xfrm>
            <a:off x="9208924" y="536771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83" name="椭圆 282"/>
          <p:cNvSpPr/>
          <p:nvPr/>
        </p:nvSpPr>
        <p:spPr>
          <a:xfrm>
            <a:off x="9208924" y="597238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84" name="文本框 283"/>
          <p:cNvSpPr txBox="1"/>
          <p:nvPr/>
        </p:nvSpPr>
        <p:spPr>
          <a:xfrm>
            <a:off x="9016519" y="6324536"/>
            <a:ext cx="696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05.03</a:t>
            </a:r>
          </a:p>
        </p:txBody>
      </p:sp>
      <p:sp>
        <p:nvSpPr>
          <p:cNvPr id="285" name="文本框 284"/>
          <p:cNvSpPr txBox="1"/>
          <p:nvPr/>
        </p:nvSpPr>
        <p:spPr>
          <a:xfrm>
            <a:off x="9016519" y="4926901"/>
            <a:ext cx="6965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05.03</a:t>
            </a:r>
          </a:p>
        </p:txBody>
      </p:sp>
      <p:sp>
        <p:nvSpPr>
          <p:cNvPr id="286" name="椭圆 285"/>
          <p:cNvSpPr/>
          <p:nvPr/>
        </p:nvSpPr>
        <p:spPr>
          <a:xfrm>
            <a:off x="10758031" y="5972386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87" name="文本框 286"/>
          <p:cNvSpPr txBox="1"/>
          <p:nvPr/>
        </p:nvSpPr>
        <p:spPr>
          <a:xfrm>
            <a:off x="10490061" y="6324536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05.04</a:t>
            </a:r>
          </a:p>
        </p:txBody>
      </p:sp>
      <p:sp>
        <p:nvSpPr>
          <p:cNvPr id="288" name="文本框 287"/>
          <p:cNvSpPr txBox="1"/>
          <p:nvPr/>
        </p:nvSpPr>
        <p:spPr>
          <a:xfrm>
            <a:off x="10490061" y="4926901"/>
            <a:ext cx="8477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05.04</a:t>
            </a:r>
          </a:p>
        </p:txBody>
      </p:sp>
      <p:sp>
        <p:nvSpPr>
          <p:cNvPr id="289" name="矩形 288"/>
          <p:cNvSpPr/>
          <p:nvPr/>
        </p:nvSpPr>
        <p:spPr>
          <a:xfrm>
            <a:off x="262502" y="5938104"/>
            <a:ext cx="75628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sp>
        <p:nvSpPr>
          <p:cNvPr id="290" name="椭圆 289"/>
          <p:cNvSpPr/>
          <p:nvPr/>
        </p:nvSpPr>
        <p:spPr>
          <a:xfrm>
            <a:off x="10758031" y="536771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91" name="文本框 290"/>
          <p:cNvSpPr txBox="1"/>
          <p:nvPr/>
        </p:nvSpPr>
        <p:spPr>
          <a:xfrm>
            <a:off x="1168419" y="4926901"/>
            <a:ext cx="8096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292" name="文本框 291"/>
          <p:cNvSpPr txBox="1"/>
          <p:nvPr/>
        </p:nvSpPr>
        <p:spPr>
          <a:xfrm>
            <a:off x="2795963" y="4926901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p:sp>
        <p:nvSpPr>
          <p:cNvPr id="293" name="文本框 292"/>
          <p:cNvSpPr txBox="1"/>
          <p:nvPr/>
        </p:nvSpPr>
        <p:spPr>
          <a:xfrm>
            <a:off x="5936721" y="4926901"/>
            <a:ext cx="6464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05.01</a:t>
            </a:r>
          </a:p>
        </p:txBody>
      </p:sp>
      <p:sp>
        <p:nvSpPr>
          <p:cNvPr id="294" name="文本框 293"/>
          <p:cNvSpPr txBox="1"/>
          <p:nvPr/>
        </p:nvSpPr>
        <p:spPr>
          <a:xfrm>
            <a:off x="1060786" y="6324536"/>
            <a:ext cx="1024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04.28  </a:t>
            </a:r>
          </a:p>
        </p:txBody>
      </p:sp>
      <p:sp>
        <p:nvSpPr>
          <p:cNvPr id="295" name="文本框 294"/>
          <p:cNvSpPr txBox="1"/>
          <p:nvPr/>
        </p:nvSpPr>
        <p:spPr>
          <a:xfrm>
            <a:off x="2795963" y="6324536"/>
            <a:ext cx="7175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04.29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06" name="文本框 305"/>
              <p:cNvSpPr txBox="1"/>
              <p:nvPr/>
            </p:nvSpPr>
            <p:spPr>
              <a:xfrm>
                <a:off x="1565106" y="2933762"/>
                <a:ext cx="924933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altLang="zh-CN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306" name="文本框 3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106" y="2933762"/>
                <a:ext cx="924933" cy="346890"/>
              </a:xfrm>
              <a:prstGeom prst="rect">
                <a:avLst/>
              </a:prstGeom>
              <a:blipFill>
                <a:blip r:embed="rId2"/>
                <a:stretch>
                  <a:fillRect t="-1754" r="-2649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08" name="文本框 307"/>
              <p:cNvSpPr txBox="1"/>
              <p:nvPr/>
            </p:nvSpPr>
            <p:spPr>
              <a:xfrm>
                <a:off x="4035201" y="3033345"/>
                <a:ext cx="924933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f>
                        <m:f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altLang="zh-CN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num>
                        <m:den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𝟏𝟒</m:t>
                          </m:r>
                        </m:num>
                        <m:den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308" name="文本框 3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201" y="3033345"/>
                <a:ext cx="924933" cy="346890"/>
              </a:xfrm>
              <a:prstGeom prst="rect">
                <a:avLst/>
              </a:prstGeom>
              <a:blipFill>
                <a:blip r:embed="rId3"/>
                <a:stretch>
                  <a:fillRect t="-3509" r="-1974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09" name="文本框 308"/>
              <p:cNvSpPr txBox="1"/>
              <p:nvPr/>
            </p:nvSpPr>
            <p:spPr>
              <a:xfrm>
                <a:off x="7211459" y="3033345"/>
                <a:ext cx="913538" cy="3468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𝟏𝟒</m:t>
                          </m:r>
                        </m:num>
                        <m:den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𝟏𝟑</m:t>
                          </m:r>
                        </m:num>
                        <m:den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altLang="zh-CN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altLang="zh-CN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309" name="文本框 30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1459" y="3033345"/>
                <a:ext cx="913538" cy="346890"/>
              </a:xfrm>
              <a:prstGeom prst="rect">
                <a:avLst/>
              </a:prstGeom>
              <a:blipFill>
                <a:blip r:embed="rId4"/>
                <a:stretch>
                  <a:fillRect l="-3333" t="-3509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11" name="文本框 310"/>
              <p:cNvSpPr txBox="1"/>
              <p:nvPr/>
            </p:nvSpPr>
            <p:spPr>
              <a:xfrm>
                <a:off x="9944095" y="2933762"/>
                <a:ext cx="924933" cy="3468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altLang="zh-CN" sz="1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altLang="zh-CN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num>
                        <m:den>
                          <m:r>
                            <a:rPr lang="en-US" altLang="zh-CN" sz="1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𝟏𝟓</m:t>
                          </m:r>
                        </m:den>
                      </m:f>
                      <m:r>
                        <a:rPr lang="en-US" altLang="zh-CN" sz="1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zh-CN" altLang="en-US" sz="1200" b="1" dirty="0">
                  <a:solidFill>
                    <a:schemeClr val="tx1"/>
                  </a:solidFill>
                  <a:latin typeface="方正仿宋_GBK" panose="03000509000000000000" pitchFamily="65" charset="-122"/>
                  <a:ea typeface="方正仿宋_GBK" panose="03000509000000000000" pitchFamily="65" charset="-122"/>
                </a:endParaRPr>
              </a:p>
            </p:txBody>
          </p:sp>
        </mc:Choice>
        <mc:Fallback>
          <p:sp>
            <p:nvSpPr>
              <p:cNvPr id="311" name="文本框 3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095" y="2933762"/>
                <a:ext cx="924933" cy="346890"/>
              </a:xfrm>
              <a:prstGeom prst="rect">
                <a:avLst/>
              </a:prstGeom>
              <a:blipFill>
                <a:blip r:embed="rId5"/>
                <a:stretch>
                  <a:fillRect l="-1974" t="-1754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直接连接符 63"/>
          <p:cNvCxnSpPr/>
          <p:nvPr/>
        </p:nvCxnSpPr>
        <p:spPr>
          <a:xfrm flipV="1">
            <a:off x="1081738" y="2742482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75" name="矩形 74"/>
          <p:cNvSpPr/>
          <p:nvPr/>
        </p:nvSpPr>
        <p:spPr>
          <a:xfrm>
            <a:off x="201317" y="2578652"/>
            <a:ext cx="72644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cxnSp>
        <p:nvCxnSpPr>
          <p:cNvPr id="90" name="直接连接符 89"/>
          <p:cNvCxnSpPr/>
          <p:nvPr/>
        </p:nvCxnSpPr>
        <p:spPr>
          <a:xfrm flipV="1">
            <a:off x="1112218" y="3306147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00" name="矩形 99"/>
          <p:cNvSpPr/>
          <p:nvPr/>
        </p:nvSpPr>
        <p:spPr>
          <a:xfrm>
            <a:off x="180997" y="3142317"/>
            <a:ext cx="87820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cxnSp>
        <p:nvCxnSpPr>
          <p:cNvPr id="62" name="直接连接符 61"/>
          <p:cNvCxnSpPr>
            <a:stCxn id="65" idx="4"/>
            <a:endCxn id="91" idx="0"/>
          </p:cNvCxnSpPr>
          <p:nvPr/>
        </p:nvCxnSpPr>
        <p:spPr>
          <a:xfrm>
            <a:off x="1501156" y="2894565"/>
            <a:ext cx="0" cy="30014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65" name="椭圆 64"/>
          <p:cNvSpPr/>
          <p:nvPr/>
        </p:nvSpPr>
        <p:spPr>
          <a:xfrm>
            <a:off x="1345263" y="2631040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136030" y="2164278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09.30</a:t>
            </a:r>
          </a:p>
        </p:txBody>
      </p:sp>
      <p:sp>
        <p:nvSpPr>
          <p:cNvPr id="91" name="椭圆 90"/>
          <p:cNvSpPr/>
          <p:nvPr/>
        </p:nvSpPr>
        <p:spPr>
          <a:xfrm>
            <a:off x="1345263" y="3194705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1136030" y="3533338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09.30</a:t>
            </a:r>
          </a:p>
        </p:txBody>
      </p:sp>
      <p:sp>
        <p:nvSpPr>
          <p:cNvPr id="69" name="椭圆 68"/>
          <p:cNvSpPr/>
          <p:nvPr/>
        </p:nvSpPr>
        <p:spPr>
          <a:xfrm>
            <a:off x="2524458" y="2631040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2347610" y="216427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10.01</a:t>
            </a:r>
          </a:p>
        </p:txBody>
      </p:sp>
      <p:sp>
        <p:nvSpPr>
          <p:cNvPr id="98" name="椭圆 97"/>
          <p:cNvSpPr/>
          <p:nvPr/>
        </p:nvSpPr>
        <p:spPr>
          <a:xfrm>
            <a:off x="2524458" y="319470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4" name="直接连接符 103"/>
          <p:cNvCxnSpPr>
            <a:stCxn id="69" idx="4"/>
            <a:endCxn id="98" idx="0"/>
          </p:cNvCxnSpPr>
          <p:nvPr/>
        </p:nvCxnSpPr>
        <p:spPr>
          <a:xfrm>
            <a:off x="2680351" y="2894565"/>
            <a:ext cx="0" cy="300140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4" name="文本框 163"/>
          <p:cNvSpPr txBox="1"/>
          <p:nvPr/>
        </p:nvSpPr>
        <p:spPr>
          <a:xfrm>
            <a:off x="2347610" y="353333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10.01</a:t>
            </a:r>
          </a:p>
        </p:txBody>
      </p:sp>
      <p:sp>
        <p:nvSpPr>
          <p:cNvPr id="66" name="椭圆 65"/>
          <p:cNvSpPr/>
          <p:nvPr/>
        </p:nvSpPr>
        <p:spPr>
          <a:xfrm>
            <a:off x="3671268" y="2631040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3494420" y="216427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10.02</a:t>
            </a:r>
          </a:p>
        </p:txBody>
      </p:sp>
      <p:sp>
        <p:nvSpPr>
          <p:cNvPr id="95" name="椭圆 94"/>
          <p:cNvSpPr/>
          <p:nvPr/>
        </p:nvSpPr>
        <p:spPr>
          <a:xfrm>
            <a:off x="3671268" y="319470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5" name="直接连接符 104"/>
          <p:cNvCxnSpPr>
            <a:stCxn id="66" idx="4"/>
            <a:endCxn id="95" idx="0"/>
          </p:cNvCxnSpPr>
          <p:nvPr/>
        </p:nvCxnSpPr>
        <p:spPr>
          <a:xfrm>
            <a:off x="3827161" y="2894565"/>
            <a:ext cx="0" cy="300140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5" name="文本框 164"/>
          <p:cNvSpPr txBox="1"/>
          <p:nvPr/>
        </p:nvSpPr>
        <p:spPr>
          <a:xfrm>
            <a:off x="3494420" y="353333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10.02</a:t>
            </a:r>
          </a:p>
        </p:txBody>
      </p:sp>
      <p:sp>
        <p:nvSpPr>
          <p:cNvPr id="78" name="椭圆 77"/>
          <p:cNvSpPr/>
          <p:nvPr/>
        </p:nvSpPr>
        <p:spPr>
          <a:xfrm>
            <a:off x="4817761" y="2631040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4640913" y="216427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10.03</a:t>
            </a:r>
          </a:p>
        </p:txBody>
      </p:sp>
      <p:sp>
        <p:nvSpPr>
          <p:cNvPr id="103" name="椭圆 102"/>
          <p:cNvSpPr/>
          <p:nvPr/>
        </p:nvSpPr>
        <p:spPr>
          <a:xfrm>
            <a:off x="4817761" y="319470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6" name="直接连接符 105"/>
          <p:cNvCxnSpPr>
            <a:stCxn id="78" idx="4"/>
            <a:endCxn id="103" idx="0"/>
          </p:cNvCxnSpPr>
          <p:nvPr/>
        </p:nvCxnSpPr>
        <p:spPr>
          <a:xfrm>
            <a:off x="4973654" y="2894565"/>
            <a:ext cx="0" cy="300140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6" name="文本框 165"/>
          <p:cNvSpPr txBox="1"/>
          <p:nvPr/>
        </p:nvSpPr>
        <p:spPr>
          <a:xfrm>
            <a:off x="4640913" y="353333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10.03</a:t>
            </a:r>
          </a:p>
        </p:txBody>
      </p:sp>
      <p:sp>
        <p:nvSpPr>
          <p:cNvPr id="68" name="椭圆 67"/>
          <p:cNvSpPr/>
          <p:nvPr/>
        </p:nvSpPr>
        <p:spPr>
          <a:xfrm>
            <a:off x="5964571" y="2631040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787723" y="216427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10.04</a:t>
            </a:r>
          </a:p>
        </p:txBody>
      </p:sp>
      <p:sp>
        <p:nvSpPr>
          <p:cNvPr id="97" name="椭圆 96"/>
          <p:cNvSpPr/>
          <p:nvPr/>
        </p:nvSpPr>
        <p:spPr>
          <a:xfrm>
            <a:off x="5964571" y="319470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09" name="直接连接符 108"/>
          <p:cNvCxnSpPr>
            <a:stCxn id="161" idx="4"/>
            <a:endCxn id="97" idx="0"/>
          </p:cNvCxnSpPr>
          <p:nvPr/>
        </p:nvCxnSpPr>
        <p:spPr>
          <a:xfrm>
            <a:off x="6120464" y="2894565"/>
            <a:ext cx="0" cy="300140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1" name="椭圆 160"/>
          <p:cNvSpPr/>
          <p:nvPr/>
        </p:nvSpPr>
        <p:spPr>
          <a:xfrm>
            <a:off x="5964571" y="2631040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5787723" y="353333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10.04</a:t>
            </a:r>
          </a:p>
        </p:txBody>
      </p:sp>
      <p:sp>
        <p:nvSpPr>
          <p:cNvPr id="77" name="椭圆 76"/>
          <p:cNvSpPr/>
          <p:nvPr/>
        </p:nvSpPr>
        <p:spPr>
          <a:xfrm>
            <a:off x="7111063" y="2631040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934215" y="216427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10.05</a:t>
            </a:r>
          </a:p>
        </p:txBody>
      </p:sp>
      <p:sp>
        <p:nvSpPr>
          <p:cNvPr id="102" name="椭圆 101"/>
          <p:cNvSpPr/>
          <p:nvPr/>
        </p:nvSpPr>
        <p:spPr>
          <a:xfrm>
            <a:off x="7111063" y="319470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33" name="直接连接符 132"/>
          <p:cNvCxnSpPr>
            <a:stCxn id="77" idx="4"/>
            <a:endCxn id="102" idx="0"/>
          </p:cNvCxnSpPr>
          <p:nvPr/>
        </p:nvCxnSpPr>
        <p:spPr>
          <a:xfrm>
            <a:off x="7266956" y="2894565"/>
            <a:ext cx="0" cy="300140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8" name="文本框 167"/>
          <p:cNvSpPr txBox="1"/>
          <p:nvPr/>
        </p:nvSpPr>
        <p:spPr>
          <a:xfrm>
            <a:off x="6934215" y="353333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10.05</a:t>
            </a:r>
          </a:p>
        </p:txBody>
      </p:sp>
      <p:sp>
        <p:nvSpPr>
          <p:cNvPr id="70" name="椭圆 69"/>
          <p:cNvSpPr/>
          <p:nvPr/>
        </p:nvSpPr>
        <p:spPr>
          <a:xfrm>
            <a:off x="8257556" y="2631040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8080708" y="216427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10.06</a:t>
            </a:r>
          </a:p>
        </p:txBody>
      </p:sp>
      <p:sp>
        <p:nvSpPr>
          <p:cNvPr id="99" name="椭圆 98"/>
          <p:cNvSpPr/>
          <p:nvPr/>
        </p:nvSpPr>
        <p:spPr>
          <a:xfrm>
            <a:off x="8257556" y="319470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42" name="直接连接符 141"/>
          <p:cNvCxnSpPr>
            <a:stCxn id="70" idx="4"/>
            <a:endCxn id="99" idx="0"/>
          </p:cNvCxnSpPr>
          <p:nvPr/>
        </p:nvCxnSpPr>
        <p:spPr>
          <a:xfrm>
            <a:off x="8413449" y="2894565"/>
            <a:ext cx="0" cy="300140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69" name="文本框 168"/>
          <p:cNvSpPr txBox="1"/>
          <p:nvPr/>
        </p:nvSpPr>
        <p:spPr>
          <a:xfrm>
            <a:off x="8080708" y="353333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10.06</a:t>
            </a:r>
          </a:p>
        </p:txBody>
      </p:sp>
      <p:sp>
        <p:nvSpPr>
          <p:cNvPr id="76" name="椭圆 75"/>
          <p:cNvSpPr/>
          <p:nvPr/>
        </p:nvSpPr>
        <p:spPr>
          <a:xfrm>
            <a:off x="9404683" y="2631040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9227835" y="216427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10.07</a:t>
            </a:r>
          </a:p>
        </p:txBody>
      </p:sp>
      <p:sp>
        <p:nvSpPr>
          <p:cNvPr id="101" name="椭圆 100"/>
          <p:cNvSpPr/>
          <p:nvPr/>
        </p:nvSpPr>
        <p:spPr>
          <a:xfrm>
            <a:off x="9404683" y="3194705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159" name="直接连接符 158"/>
          <p:cNvCxnSpPr>
            <a:stCxn id="76" idx="4"/>
            <a:endCxn id="101" idx="0"/>
          </p:cNvCxnSpPr>
          <p:nvPr/>
        </p:nvCxnSpPr>
        <p:spPr>
          <a:xfrm>
            <a:off x="9560576" y="2894565"/>
            <a:ext cx="0" cy="300140"/>
          </a:xfrm>
          <a:prstGeom prst="line">
            <a:avLst/>
          </a:prstGeom>
          <a:solidFill>
            <a:srgbClr val="FF0000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170" name="文本框 169"/>
          <p:cNvSpPr txBox="1"/>
          <p:nvPr/>
        </p:nvSpPr>
        <p:spPr>
          <a:xfrm>
            <a:off x="9227835" y="353333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10.07</a:t>
            </a:r>
          </a:p>
        </p:txBody>
      </p:sp>
      <p:cxnSp>
        <p:nvCxnSpPr>
          <p:cNvPr id="63" name="直接连接符 62"/>
          <p:cNvCxnSpPr>
            <a:stCxn id="160" idx="4"/>
            <a:endCxn id="96" idx="0"/>
          </p:cNvCxnSpPr>
          <p:nvPr/>
        </p:nvCxnSpPr>
        <p:spPr>
          <a:xfrm>
            <a:off x="10707069" y="2894565"/>
            <a:ext cx="0" cy="30014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67" name="椭圆 66"/>
          <p:cNvSpPr/>
          <p:nvPr/>
        </p:nvSpPr>
        <p:spPr>
          <a:xfrm>
            <a:off x="10551176" y="2631040"/>
            <a:ext cx="311785" cy="263525"/>
          </a:xfrm>
          <a:prstGeom prst="ellipse">
            <a:avLst/>
          </a:prstGeom>
          <a:solidFill>
            <a:schemeClr val="accent6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374328" y="216427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10.08</a:t>
            </a:r>
          </a:p>
        </p:txBody>
      </p:sp>
      <p:sp>
        <p:nvSpPr>
          <p:cNvPr id="96" name="椭圆 95"/>
          <p:cNvSpPr/>
          <p:nvPr/>
        </p:nvSpPr>
        <p:spPr>
          <a:xfrm>
            <a:off x="10551176" y="3194705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10551176" y="2631040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10374328" y="3533338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10.08</a:t>
            </a:r>
          </a:p>
        </p:txBody>
      </p:sp>
      <p:sp>
        <p:nvSpPr>
          <p:cNvPr id="13" name="矩形 12"/>
          <p:cNvSpPr/>
          <p:nvPr/>
        </p:nvSpPr>
        <p:spPr>
          <a:xfrm>
            <a:off x="4734962" y="230938"/>
            <a:ext cx="730527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选择结果</a:t>
            </a:r>
          </a:p>
        </p:txBody>
      </p:sp>
      <p:cxnSp>
        <p:nvCxnSpPr>
          <p:cNvPr id="57" name="直接连接符 56"/>
          <p:cNvCxnSpPr>
            <a:stCxn id="44" idx="5"/>
            <a:endCxn id="127" idx="1"/>
          </p:cNvCxnSpPr>
          <p:nvPr/>
        </p:nvCxnSpPr>
        <p:spPr>
          <a:xfrm>
            <a:off x="7377188" y="5547973"/>
            <a:ext cx="926028" cy="41845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73" name="直接连接符 72"/>
          <p:cNvCxnSpPr/>
          <p:nvPr/>
        </p:nvCxnSpPr>
        <p:spPr>
          <a:xfrm flipV="1">
            <a:off x="985853" y="5434482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5112" y="5270652"/>
            <a:ext cx="7099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2019</a:t>
            </a: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1016333" y="6039276"/>
            <a:ext cx="9914890" cy="4064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37" idx="5"/>
            <a:endCxn id="40" idx="1"/>
          </p:cNvCxnSpPr>
          <p:nvPr/>
        </p:nvCxnSpPr>
        <p:spPr>
          <a:xfrm>
            <a:off x="5083886" y="5547973"/>
            <a:ext cx="926345" cy="418453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61" name="直接连接符 60"/>
          <p:cNvCxnSpPr>
            <a:stCxn id="27" idx="4"/>
            <a:endCxn id="29" idx="0"/>
          </p:cNvCxnSpPr>
          <p:nvPr/>
        </p:nvCxnSpPr>
        <p:spPr>
          <a:xfrm>
            <a:off x="1501156" y="5586565"/>
            <a:ext cx="0" cy="341269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27" name="椭圆 26"/>
          <p:cNvSpPr/>
          <p:nvPr/>
        </p:nvSpPr>
        <p:spPr>
          <a:xfrm>
            <a:off x="1345263" y="5323040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36030" y="4896934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sp>
        <p:nvSpPr>
          <p:cNvPr id="29" name="椭圆 28"/>
          <p:cNvSpPr/>
          <p:nvPr/>
        </p:nvSpPr>
        <p:spPr>
          <a:xfrm>
            <a:off x="1345263" y="5927834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36030" y="6265994"/>
            <a:ext cx="7302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07.31</a:t>
            </a:r>
          </a:p>
        </p:txBody>
      </p:sp>
      <p:cxnSp>
        <p:nvCxnSpPr>
          <p:cNvPr id="71" name="直接连接符 70"/>
          <p:cNvCxnSpPr>
            <a:stCxn id="93" idx="4"/>
            <a:endCxn id="32" idx="0"/>
          </p:cNvCxnSpPr>
          <p:nvPr/>
        </p:nvCxnSpPr>
        <p:spPr>
          <a:xfrm>
            <a:off x="2680351" y="5586565"/>
            <a:ext cx="0" cy="341269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93" name="椭圆 92"/>
          <p:cNvSpPr/>
          <p:nvPr/>
        </p:nvSpPr>
        <p:spPr>
          <a:xfrm>
            <a:off x="2524458" y="5323040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347610" y="489693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sp>
        <p:nvSpPr>
          <p:cNvPr id="32" name="椭圆 31"/>
          <p:cNvSpPr/>
          <p:nvPr/>
        </p:nvSpPr>
        <p:spPr>
          <a:xfrm>
            <a:off x="2524458" y="5927834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347610" y="626599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08.01</a:t>
            </a:r>
          </a:p>
        </p:txBody>
      </p:sp>
      <p:cxnSp>
        <p:nvCxnSpPr>
          <p:cNvPr id="72" name="直接连接符 71"/>
          <p:cNvCxnSpPr>
            <a:stCxn id="79" idx="4"/>
            <a:endCxn id="35" idx="0"/>
          </p:cNvCxnSpPr>
          <p:nvPr/>
        </p:nvCxnSpPr>
        <p:spPr>
          <a:xfrm>
            <a:off x="3827161" y="5586565"/>
            <a:ext cx="0" cy="341269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79" name="椭圆 78"/>
          <p:cNvSpPr/>
          <p:nvPr/>
        </p:nvSpPr>
        <p:spPr>
          <a:xfrm>
            <a:off x="3671268" y="5323040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494420" y="489693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35" name="椭圆 34"/>
          <p:cNvSpPr/>
          <p:nvPr/>
        </p:nvSpPr>
        <p:spPr>
          <a:xfrm>
            <a:off x="3671268" y="5927834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494420" y="626599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08.02</a:t>
            </a:r>
          </a:p>
        </p:txBody>
      </p:sp>
      <p:sp>
        <p:nvSpPr>
          <p:cNvPr id="37" name="椭圆 36"/>
          <p:cNvSpPr/>
          <p:nvPr/>
        </p:nvSpPr>
        <p:spPr>
          <a:xfrm>
            <a:off x="4817761" y="5323040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640913" y="489693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38" name="椭圆 37"/>
          <p:cNvSpPr/>
          <p:nvPr/>
        </p:nvSpPr>
        <p:spPr>
          <a:xfrm>
            <a:off x="4817761" y="5927834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4640913" y="626599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08.03</a:t>
            </a:r>
          </a:p>
        </p:txBody>
      </p:sp>
      <p:sp>
        <p:nvSpPr>
          <p:cNvPr id="92" name="椭圆 91"/>
          <p:cNvSpPr/>
          <p:nvPr/>
        </p:nvSpPr>
        <p:spPr>
          <a:xfrm>
            <a:off x="5964571" y="5323040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87723" y="489693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40" name="椭圆 39"/>
          <p:cNvSpPr/>
          <p:nvPr/>
        </p:nvSpPr>
        <p:spPr>
          <a:xfrm>
            <a:off x="5964571" y="5927834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cxnSp>
        <p:nvCxnSpPr>
          <p:cNvPr id="41" name="直接连接符 40"/>
          <p:cNvCxnSpPr>
            <a:stCxn id="42" idx="4"/>
            <a:endCxn id="40" idx="0"/>
          </p:cNvCxnSpPr>
          <p:nvPr/>
        </p:nvCxnSpPr>
        <p:spPr>
          <a:xfrm>
            <a:off x="6120464" y="5586565"/>
            <a:ext cx="0" cy="341269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42" name="椭圆 41"/>
          <p:cNvSpPr/>
          <p:nvPr/>
        </p:nvSpPr>
        <p:spPr>
          <a:xfrm>
            <a:off x="5964571" y="5323040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787723" y="626599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08.04</a:t>
            </a:r>
          </a:p>
        </p:txBody>
      </p:sp>
      <p:sp>
        <p:nvSpPr>
          <p:cNvPr id="44" name="椭圆 43"/>
          <p:cNvSpPr/>
          <p:nvPr/>
        </p:nvSpPr>
        <p:spPr>
          <a:xfrm>
            <a:off x="7111063" y="5323040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34215" y="489693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08.05</a:t>
            </a:r>
          </a:p>
        </p:txBody>
      </p:sp>
      <p:sp>
        <p:nvSpPr>
          <p:cNvPr id="46" name="椭圆 45"/>
          <p:cNvSpPr/>
          <p:nvPr/>
        </p:nvSpPr>
        <p:spPr>
          <a:xfrm>
            <a:off x="7111063" y="5927834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934215" y="626599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08.05</a:t>
            </a:r>
          </a:p>
        </p:txBody>
      </p:sp>
      <p:cxnSp>
        <p:nvCxnSpPr>
          <p:cNvPr id="58" name="直接连接符 57"/>
          <p:cNvCxnSpPr>
            <a:stCxn id="48" idx="4"/>
            <a:endCxn id="127" idx="0"/>
          </p:cNvCxnSpPr>
          <p:nvPr/>
        </p:nvCxnSpPr>
        <p:spPr>
          <a:xfrm>
            <a:off x="8413449" y="5586565"/>
            <a:ext cx="0" cy="341269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48" name="椭圆 47"/>
          <p:cNvSpPr/>
          <p:nvPr/>
        </p:nvSpPr>
        <p:spPr>
          <a:xfrm>
            <a:off x="8257556" y="5323040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8080708" y="489693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08.06</a:t>
            </a:r>
          </a:p>
        </p:txBody>
      </p:sp>
      <p:sp>
        <p:nvSpPr>
          <p:cNvPr id="127" name="椭圆 126"/>
          <p:cNvSpPr/>
          <p:nvPr/>
        </p:nvSpPr>
        <p:spPr>
          <a:xfrm>
            <a:off x="8257556" y="5927834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080708" y="626599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08.06</a:t>
            </a:r>
          </a:p>
        </p:txBody>
      </p:sp>
      <p:cxnSp>
        <p:nvCxnSpPr>
          <p:cNvPr id="59" name="直接连接符 58"/>
          <p:cNvCxnSpPr>
            <a:stCxn id="51" idx="4"/>
            <a:endCxn id="128" idx="0"/>
          </p:cNvCxnSpPr>
          <p:nvPr/>
        </p:nvCxnSpPr>
        <p:spPr>
          <a:xfrm>
            <a:off x="9560576" y="5586565"/>
            <a:ext cx="0" cy="341269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51" name="椭圆 50"/>
          <p:cNvSpPr/>
          <p:nvPr/>
        </p:nvSpPr>
        <p:spPr>
          <a:xfrm>
            <a:off x="9404683" y="5323040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9227835" y="489693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08.07</a:t>
            </a:r>
          </a:p>
        </p:txBody>
      </p:sp>
      <p:sp>
        <p:nvSpPr>
          <p:cNvPr id="128" name="椭圆 127"/>
          <p:cNvSpPr/>
          <p:nvPr/>
        </p:nvSpPr>
        <p:spPr>
          <a:xfrm>
            <a:off x="9404683" y="5927834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9227835" y="626599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08.07</a:t>
            </a:r>
          </a:p>
        </p:txBody>
      </p:sp>
      <p:cxnSp>
        <p:nvCxnSpPr>
          <p:cNvPr id="60" name="直接连接符 59"/>
          <p:cNvCxnSpPr>
            <a:stCxn id="55" idx="4"/>
            <a:endCxn id="54" idx="0"/>
          </p:cNvCxnSpPr>
          <p:nvPr/>
        </p:nvCxnSpPr>
        <p:spPr>
          <a:xfrm>
            <a:off x="10707069" y="5586565"/>
            <a:ext cx="0" cy="341269"/>
          </a:xfrm>
          <a:prstGeom prst="line">
            <a:avLst/>
          </a:prstGeom>
          <a:solidFill>
            <a:schemeClr val="tx1"/>
          </a:solidFill>
          <a:ln w="158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80" name="椭圆 79"/>
          <p:cNvSpPr/>
          <p:nvPr/>
        </p:nvSpPr>
        <p:spPr>
          <a:xfrm>
            <a:off x="10551176" y="5323040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0374328" y="489693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08.08</a:t>
            </a:r>
          </a:p>
        </p:txBody>
      </p:sp>
      <p:sp>
        <p:nvSpPr>
          <p:cNvPr id="54" name="椭圆 53"/>
          <p:cNvSpPr/>
          <p:nvPr/>
        </p:nvSpPr>
        <p:spPr>
          <a:xfrm>
            <a:off x="10551176" y="5927834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10551176" y="5323040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0374328" y="6265994"/>
            <a:ext cx="6654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08.08</a:t>
            </a:r>
          </a:p>
        </p:txBody>
      </p:sp>
      <p:sp>
        <p:nvSpPr>
          <p:cNvPr id="149" name="矩形 148"/>
          <p:cNvSpPr/>
          <p:nvPr/>
        </p:nvSpPr>
        <p:spPr>
          <a:xfrm>
            <a:off x="85112" y="5875446"/>
            <a:ext cx="70993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2018</a:t>
            </a:r>
          </a:p>
        </p:txBody>
      </p:sp>
      <p:sp>
        <p:nvSpPr>
          <p:cNvPr id="178" name="矩形 177"/>
          <p:cNvSpPr/>
          <p:nvPr/>
        </p:nvSpPr>
        <p:spPr>
          <a:xfrm>
            <a:off x="11148444" y="2578136"/>
            <a:ext cx="891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分析日</a:t>
            </a:r>
            <a:endParaRPr lang="en-US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79" name="矩形 178"/>
          <p:cNvSpPr/>
          <p:nvPr/>
        </p:nvSpPr>
        <p:spPr>
          <a:xfrm>
            <a:off x="11155993" y="3141801"/>
            <a:ext cx="891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基准日</a:t>
            </a:r>
            <a:endParaRPr lang="en-US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80" name="矩形 179"/>
          <p:cNvSpPr/>
          <p:nvPr/>
        </p:nvSpPr>
        <p:spPr>
          <a:xfrm>
            <a:off x="11155992" y="5270136"/>
            <a:ext cx="891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分析日</a:t>
            </a:r>
            <a:endParaRPr lang="en-US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11163541" y="5874930"/>
            <a:ext cx="8917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</a:rPr>
              <a:t>基准日</a:t>
            </a:r>
            <a:endParaRPr lang="en-US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1016333" y="4169052"/>
            <a:ext cx="9914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方正仿宋_GBK" panose="03000509000000000000" pitchFamily="65" charset="-122"/>
              </a:rPr>
              <a:t>日常工作及周末</a:t>
            </a:r>
          </a:p>
        </p:txBody>
      </p:sp>
      <p:sp>
        <p:nvSpPr>
          <p:cNvPr id="184" name="矩形 183"/>
          <p:cNvSpPr/>
          <p:nvPr/>
        </p:nvSpPr>
        <p:spPr>
          <a:xfrm>
            <a:off x="1016333" y="1378657"/>
            <a:ext cx="99148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方正仿宋_GBK" panose="03000509000000000000" pitchFamily="65" charset="-122"/>
              </a:rPr>
              <a:t>国庆假期及前后</a:t>
            </a:r>
          </a:p>
        </p:txBody>
      </p:sp>
      <p:sp>
        <p:nvSpPr>
          <p:cNvPr id="185" name="椭圆 184"/>
          <p:cNvSpPr/>
          <p:nvPr/>
        </p:nvSpPr>
        <p:spPr>
          <a:xfrm>
            <a:off x="9854389" y="4116116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9854389" y="4512955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0112111" y="4093990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正常周末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88" name="文本框 187"/>
          <p:cNvSpPr txBox="1"/>
          <p:nvPr/>
        </p:nvSpPr>
        <p:spPr>
          <a:xfrm>
            <a:off x="10112111" y="4490829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89" name="椭圆 188"/>
          <p:cNvSpPr/>
          <p:nvPr/>
        </p:nvSpPr>
        <p:spPr>
          <a:xfrm>
            <a:off x="9854389" y="1363862"/>
            <a:ext cx="311785" cy="263525"/>
          </a:xfrm>
          <a:prstGeom prst="ellipse">
            <a:avLst/>
          </a:prstGeom>
          <a:solidFill>
            <a:srgbClr val="FF000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90" name="椭圆 189"/>
          <p:cNvSpPr/>
          <p:nvPr/>
        </p:nvSpPr>
        <p:spPr>
          <a:xfrm>
            <a:off x="9854389" y="1760701"/>
            <a:ext cx="311785" cy="263525"/>
          </a:xfrm>
          <a:prstGeom prst="ellipse">
            <a:avLst/>
          </a:prstGeom>
          <a:solidFill>
            <a:schemeClr val="tx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b="1" dirty="0">
              <a:solidFill>
                <a:schemeClr val="bg1">
                  <a:lumMod val="65000"/>
                </a:schemeClr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91" name="文本框 190"/>
          <p:cNvSpPr txBox="1"/>
          <p:nvPr/>
        </p:nvSpPr>
        <p:spPr>
          <a:xfrm>
            <a:off x="10112111" y="1341736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国庆假期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  <p:sp>
        <p:nvSpPr>
          <p:cNvPr id="192" name="文本框 191"/>
          <p:cNvSpPr txBox="1"/>
          <p:nvPr/>
        </p:nvSpPr>
        <p:spPr>
          <a:xfrm>
            <a:off x="10112111" y="1738575"/>
            <a:ext cx="947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正常工作</a:t>
            </a:r>
            <a:r>
              <a:rPr lang="en-US" altLang="zh-CN" sz="1400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  <a:cs typeface="方正仿宋_GBK" panose="03000509000000000000" pitchFamily="65" charset="-122"/>
              </a:rPr>
              <a:t> 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25081AA-F60B-4590-AD79-A658137F2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6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A77E2B2D-D33F-493D-9AAA-F5A189A3C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44"/>
            <a:ext cx="8879802" cy="278298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大工业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91625" y="1031002"/>
            <a:ext cx="2819306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大工业复工复产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对于大工业等用电均一定程度受季节影响的行业，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CF68DEC6-51F8-45C5-8BD2-0C7691DFFB6A}"/>
              </a:ext>
            </a:extLst>
          </p:cNvPr>
          <p:cNvSpPr/>
          <p:nvPr/>
        </p:nvSpPr>
        <p:spPr bwMode="auto">
          <a:xfrm>
            <a:off x="9288855" y="3195866"/>
            <a:ext cx="2607398" cy="2353901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13A5324-94A3-4117-AAEB-AB3BE141D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6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349DC724-F077-484A-BAF3-E44771B3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44"/>
            <a:ext cx="8879802" cy="278298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大工业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D9B02BF-7D48-4F9B-A4EF-A841163B76AD}"/>
              </a:ext>
            </a:extLst>
          </p:cNvPr>
          <p:cNvSpPr txBox="1"/>
          <p:nvPr/>
        </p:nvSpPr>
        <p:spPr>
          <a:xfrm>
            <a:off x="9191625" y="1031002"/>
            <a:ext cx="2819306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大工业复工复产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对于大工业等用电均一定程度受季节影响的行业，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F83542C-819C-4354-80E8-9B9370F5A77B}"/>
              </a:ext>
            </a:extLst>
          </p:cNvPr>
          <p:cNvSpPr/>
          <p:nvPr/>
        </p:nvSpPr>
        <p:spPr bwMode="auto">
          <a:xfrm>
            <a:off x="9288855" y="3195866"/>
            <a:ext cx="2607398" cy="2353901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31106BF-3942-4677-B139-A35E54BAA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1157743"/>
            <a:ext cx="8879802" cy="278298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13A5324-94A3-4117-AAEB-AB3BE141D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4038936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大工业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8D9B02BF-7D48-4F9B-A4EF-A841163B76AD}"/>
              </a:ext>
            </a:extLst>
          </p:cNvPr>
          <p:cNvSpPr txBox="1"/>
          <p:nvPr/>
        </p:nvSpPr>
        <p:spPr>
          <a:xfrm>
            <a:off x="9191625" y="1031002"/>
            <a:ext cx="2819306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大工业复工复产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对于大工业等用电均一定程度受季节影响的行业，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F83542C-819C-4354-80E8-9B9370F5A77B}"/>
              </a:ext>
            </a:extLst>
          </p:cNvPr>
          <p:cNvSpPr/>
          <p:nvPr/>
        </p:nvSpPr>
        <p:spPr bwMode="auto">
          <a:xfrm>
            <a:off x="9288855" y="3195866"/>
            <a:ext cx="2607398" cy="2353901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2989694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4038941"/>
            <a:ext cx="8879803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8" y="1157744"/>
            <a:ext cx="8879803" cy="2770361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大工业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191625" y="1076267"/>
            <a:ext cx="2819306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zh-CN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春节期间，大工业复工复产</a:t>
            </a:r>
            <a:r>
              <a:rPr lang="zh-CN" altLang="zh-CN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受节日和疫情的双重影响，且疫情的影响占据主导地位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zh-CN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对于大工业的复工评判，</a:t>
            </a:r>
            <a:r>
              <a:rPr lang="zh-CN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阈值选择是难题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04FDC4B-882E-4BED-973B-E5A3F0126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6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5EE5410-D02D-4F3A-A94B-8966173C4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45"/>
            <a:ext cx="8879802" cy="278298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一般工商业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91625" y="1031002"/>
            <a:ext cx="2819306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一般工商业复工复产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对于一般工商业等用电均一定程度受季节影响的行业，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E69AAA7E-A086-4DF9-958E-31F7A8AAEF42}"/>
              </a:ext>
            </a:extLst>
          </p:cNvPr>
          <p:cNvSpPr/>
          <p:nvPr/>
        </p:nvSpPr>
        <p:spPr bwMode="auto">
          <a:xfrm>
            <a:off x="9288855" y="3195866"/>
            <a:ext cx="2607398" cy="2353901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084F30A-21A8-490B-8FE0-94B2F8949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6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A002658-1715-462D-806E-B012D1C1C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44"/>
            <a:ext cx="8879802" cy="278298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一般工商业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D17E829-13F6-4B73-80CE-3B00BAB79C14}"/>
              </a:ext>
            </a:extLst>
          </p:cNvPr>
          <p:cNvSpPr txBox="1"/>
          <p:nvPr/>
        </p:nvSpPr>
        <p:spPr>
          <a:xfrm>
            <a:off x="9191625" y="1031002"/>
            <a:ext cx="2819306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一般工商业复工复产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对于一般工商业等用电均一定程度受季节影响的行业，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C6D4EDF-F3C6-44CC-A9E3-3C9296903E07}"/>
              </a:ext>
            </a:extLst>
          </p:cNvPr>
          <p:cNvSpPr/>
          <p:nvPr/>
        </p:nvSpPr>
        <p:spPr bwMode="auto">
          <a:xfrm>
            <a:off x="9288855" y="3195866"/>
            <a:ext cx="2607398" cy="2353901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64C8023-DF51-4EDF-9BA4-275438279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1157744"/>
            <a:ext cx="8879802" cy="278298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084F30A-21A8-490B-8FE0-94B2F8949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4038936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一般工商业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D17E829-13F6-4B73-80CE-3B00BAB79C14}"/>
              </a:ext>
            </a:extLst>
          </p:cNvPr>
          <p:cNvSpPr txBox="1"/>
          <p:nvPr/>
        </p:nvSpPr>
        <p:spPr>
          <a:xfrm>
            <a:off x="9191625" y="1031002"/>
            <a:ext cx="2819306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一般工商业复工复产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对于一般工商业等用电均一定程度受季节影响的行业，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C6D4EDF-F3C6-44CC-A9E3-3C9296903E07}"/>
              </a:ext>
            </a:extLst>
          </p:cNvPr>
          <p:cNvSpPr/>
          <p:nvPr/>
        </p:nvSpPr>
        <p:spPr bwMode="auto">
          <a:xfrm>
            <a:off x="9288855" y="3195866"/>
            <a:ext cx="2607398" cy="2353901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8966894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DD38E94F-BD41-4DEF-BEC5-3082262AF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7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A19A4E9D-E258-4A17-A58C-5FB68CE95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44"/>
            <a:ext cx="8879802" cy="278298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农业排灌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7A1C4830-8CB9-4F55-9FCC-3C5514877ABA}"/>
              </a:ext>
            </a:extLst>
          </p:cNvPr>
          <p:cNvSpPr txBox="1"/>
          <p:nvPr/>
        </p:nvSpPr>
        <p:spPr>
          <a:xfrm>
            <a:off x="9191625" y="1021949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春节期间，农业排灌活动主要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受节日和天气双重影响，新冠肺炎疫情影响可以忽略；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节后，农业排灌活动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主要受天气影响，疫情影响可忽略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对于农业排灌等受季节影响明显行业，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FC6F24B-7367-41E5-9F93-7785203C276C}"/>
              </a:ext>
            </a:extLst>
          </p:cNvPr>
          <p:cNvSpPr/>
          <p:nvPr/>
        </p:nvSpPr>
        <p:spPr bwMode="auto">
          <a:xfrm>
            <a:off x="9288855" y="4798337"/>
            <a:ext cx="2643612" cy="1982700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596CFA2-DC59-41F9-B974-C39C8B837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7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9178849F-3041-447F-B673-333825160D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45"/>
            <a:ext cx="8879802" cy="278298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农业排灌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532699F-71D8-4C27-BD43-58729D2DB68D}"/>
              </a:ext>
            </a:extLst>
          </p:cNvPr>
          <p:cNvSpPr txBox="1"/>
          <p:nvPr/>
        </p:nvSpPr>
        <p:spPr>
          <a:xfrm>
            <a:off x="9191625" y="1021949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春节期间，农业排灌活动主要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受节日和天气双重影响，新冠肺炎疫情影响可以忽略；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节后，农业排灌活动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主要受天气影响，疫情影响可忽略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对于农业排灌等受季节影响明显行业，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4A5FFF9-C721-455B-ADF3-CD0220A357A0}"/>
              </a:ext>
            </a:extLst>
          </p:cNvPr>
          <p:cNvSpPr/>
          <p:nvPr/>
        </p:nvSpPr>
        <p:spPr bwMode="auto">
          <a:xfrm>
            <a:off x="9288855" y="4798337"/>
            <a:ext cx="2643612" cy="1982700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4D95CAD3-531F-4F84-8E6B-A9A2B8D4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1157745"/>
            <a:ext cx="8879802" cy="278298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596CFA2-DC59-41F9-B974-C39C8B83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4038937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农业排灌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532699F-71D8-4C27-BD43-58729D2DB68D}"/>
              </a:ext>
            </a:extLst>
          </p:cNvPr>
          <p:cNvSpPr txBox="1"/>
          <p:nvPr/>
        </p:nvSpPr>
        <p:spPr>
          <a:xfrm>
            <a:off x="9191625" y="1021949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春节期间，农业排灌活动主要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受节日和天气双重影响，新冠肺炎疫情影响可以忽略；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节后，农业排灌活动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主要受天气影响，疫情影响可忽略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对于农业排灌等受季节影响明显行业，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C4A5FFF9-C721-455B-ADF3-CD0220A357A0}"/>
              </a:ext>
            </a:extLst>
          </p:cNvPr>
          <p:cNvSpPr/>
          <p:nvPr/>
        </p:nvSpPr>
        <p:spPr bwMode="auto">
          <a:xfrm>
            <a:off x="9288855" y="4798337"/>
            <a:ext cx="2643612" cy="1982700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94461367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723BF1D-63B5-466A-95EF-1F5F1CC9A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4038935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1C5A9851-F353-4D4F-A57B-68509951D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43"/>
            <a:ext cx="8879802" cy="278298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A8942C4-C706-43C1-B4AE-0238096366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1157744"/>
            <a:ext cx="8879802" cy="278298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其它农业生产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191625" y="1021949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春节期间，其它农业生产活动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先期主要受节日影响，后期主要受疫情影响；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节后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对于其它农业生产等用电均一定程度受季节影响的行业，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FCDE2C1B-D048-486C-AA87-E064A085FD4C}"/>
              </a:ext>
            </a:extLst>
          </p:cNvPr>
          <p:cNvSpPr/>
          <p:nvPr/>
        </p:nvSpPr>
        <p:spPr bwMode="auto">
          <a:xfrm>
            <a:off x="9288855" y="4390931"/>
            <a:ext cx="2643612" cy="2381053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8B898EC0-AEBC-4ACE-B941-64C186CD9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7" y="1157745"/>
            <a:ext cx="8879802" cy="278298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5847643-B345-409F-BEAC-CBB99956E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4037498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其它农业生产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CA9AFAD-6539-45C5-883F-B10294237E4C}"/>
              </a:ext>
            </a:extLst>
          </p:cNvPr>
          <p:cNvSpPr txBox="1"/>
          <p:nvPr/>
        </p:nvSpPr>
        <p:spPr>
          <a:xfrm>
            <a:off x="9191625" y="1021949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春节期间，其它农业生产活动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先期主要受节日影响，后期主要受疫情影响；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节后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对于其它农业生产等用电均一定程度受季节影响的行业，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0A2F27B-89B3-4524-9D11-ECF89D59E202}"/>
              </a:ext>
            </a:extLst>
          </p:cNvPr>
          <p:cNvSpPr/>
          <p:nvPr/>
        </p:nvSpPr>
        <p:spPr bwMode="auto">
          <a:xfrm>
            <a:off x="9288855" y="4390931"/>
            <a:ext cx="2643612" cy="2381053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8319563-0F83-490C-86BE-89626A5A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6" y="1157745"/>
            <a:ext cx="8879802" cy="278298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85847643-B345-409F-BEAC-CBB99956E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7" y="4037498"/>
            <a:ext cx="8879802" cy="274182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其它农业生产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CA9AFAD-6539-45C5-883F-B10294237E4C}"/>
              </a:ext>
            </a:extLst>
          </p:cNvPr>
          <p:cNvSpPr txBox="1"/>
          <p:nvPr/>
        </p:nvSpPr>
        <p:spPr>
          <a:xfrm>
            <a:off x="9191625" y="1021949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春节期间，其它农业生产活动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先期主要受节日影响，后期主要受疫情影响；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节后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对于其它农业生产等用电均一定程度受季节影响的行业，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30A2F27B-89B3-4524-9D11-ECF89D59E202}"/>
              </a:ext>
            </a:extLst>
          </p:cNvPr>
          <p:cNvSpPr/>
          <p:nvPr/>
        </p:nvSpPr>
        <p:spPr bwMode="auto">
          <a:xfrm>
            <a:off x="9288855" y="4390931"/>
            <a:ext cx="2643612" cy="2381053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6502537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/>
          <p:cNvSpPr/>
          <p:nvPr/>
        </p:nvSpPr>
        <p:spPr bwMode="auto">
          <a:xfrm>
            <a:off x="5614988" y="0"/>
            <a:ext cx="6423025" cy="6858000"/>
          </a:xfrm>
          <a:custGeom>
            <a:avLst/>
            <a:gdLst>
              <a:gd name="T0" fmla="*/ 3993605 w 5769204"/>
              <a:gd name="T1" fmla="*/ 9427 h 6858000"/>
              <a:gd name="T2" fmla="*/ 12231561 w 5769204"/>
              <a:gd name="T3" fmla="*/ 0 h 6858000"/>
              <a:gd name="T4" fmla="*/ 12231561 w 5769204"/>
              <a:gd name="T5" fmla="*/ 6858000 h 6858000"/>
              <a:gd name="T6" fmla="*/ 0 w 5769204"/>
              <a:gd name="T7" fmla="*/ 6858000 h 6858000"/>
              <a:gd name="T8" fmla="*/ 3993605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>
              <a:lnSpc>
                <a:spcPct val="120000"/>
              </a:lnSpc>
            </a:pP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387" name="矩形 1"/>
          <p:cNvSpPr/>
          <p:nvPr/>
        </p:nvSpPr>
        <p:spPr bwMode="auto">
          <a:xfrm>
            <a:off x="5029200" y="0"/>
            <a:ext cx="7162800" cy="6886575"/>
          </a:xfrm>
          <a:custGeom>
            <a:avLst/>
            <a:gdLst>
              <a:gd name="connsiteX0" fmla="*/ 4468 w 11280"/>
              <a:gd name="connsiteY0" fmla="*/ 15 h 10845"/>
              <a:gd name="connsiteX1" fmla="*/ 11280 w 11280"/>
              <a:gd name="connsiteY1" fmla="*/ 0 h 10845"/>
              <a:gd name="connsiteX2" fmla="*/ 11280 w 11280"/>
              <a:gd name="connsiteY2" fmla="*/ 10800 h 10845"/>
              <a:gd name="connsiteX3" fmla="*/ 0 w 11280"/>
              <a:gd name="connsiteY3" fmla="*/ 10845 h 10845"/>
              <a:gd name="connsiteX4" fmla="*/ 4468 w 11280"/>
              <a:gd name="connsiteY4" fmla="*/ 15 h 10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0" t="0" r="r" b="b"/>
            <a:pathLst>
              <a:path w="11280" h="10845">
                <a:moveTo>
                  <a:pt x="4468" y="15"/>
                </a:moveTo>
                <a:lnTo>
                  <a:pt x="11280" y="0"/>
                </a:lnTo>
                <a:lnTo>
                  <a:pt x="11280" y="10800"/>
                </a:lnTo>
                <a:lnTo>
                  <a:pt x="0" y="10845"/>
                </a:lnTo>
                <a:lnTo>
                  <a:pt x="4468" y="15"/>
                </a:lnTo>
                <a:close/>
              </a:path>
            </a:pathLst>
          </a:custGeom>
          <a:gradFill rotWithShape="0">
            <a:gsLst>
              <a:gs pos="0">
                <a:srgbClr val="00A8A6"/>
              </a:gs>
              <a:gs pos="75000">
                <a:srgbClr val="006F6B"/>
              </a:gs>
            </a:gsLst>
            <a:lin ang="10800000" scaled="0"/>
          </a:gradFill>
          <a:ln>
            <a:noFill/>
          </a:ln>
        </p:spPr>
        <p:txBody>
          <a:bodyPr anchor="ctr"/>
          <a:lstStyle/>
          <a:p>
            <a:pPr>
              <a:lnSpc>
                <a:spcPct val="120000"/>
              </a:lnSpc>
            </a:pPr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a</a:t>
            </a:r>
          </a:p>
        </p:txBody>
      </p:sp>
      <p:sp>
        <p:nvSpPr>
          <p:cNvPr id="16414" name="文本框 57"/>
          <p:cNvSpPr txBox="1">
            <a:spLocks noChangeArrowheads="1"/>
          </p:cNvSpPr>
          <p:nvPr/>
        </p:nvSpPr>
        <p:spPr bwMode="auto">
          <a:xfrm>
            <a:off x="628015" y="1092714"/>
            <a:ext cx="143256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目  录</a:t>
            </a:r>
          </a:p>
        </p:txBody>
      </p:sp>
      <p:cxnSp>
        <p:nvCxnSpPr>
          <p:cNvPr id="16415" name="直接连接符 58"/>
          <p:cNvCxnSpPr>
            <a:cxnSpLocks noChangeShapeType="1"/>
          </p:cNvCxnSpPr>
          <p:nvPr/>
        </p:nvCxnSpPr>
        <p:spPr bwMode="auto">
          <a:xfrm>
            <a:off x="630555" y="1832489"/>
            <a:ext cx="4104005" cy="0"/>
          </a:xfrm>
          <a:prstGeom prst="line">
            <a:avLst/>
          </a:prstGeom>
          <a:noFill/>
          <a:ln w="6350">
            <a:solidFill>
              <a:schemeClr val="bg1">
                <a:lumMod val="75000"/>
              </a:schemeClr>
            </a:solidFill>
            <a:rou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6407" name="图片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20895" y="3094355"/>
            <a:ext cx="8369935" cy="3763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2110740" y="3313278"/>
            <a:ext cx="206883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数据</a:t>
            </a: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智能</a:t>
            </a: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补全</a:t>
            </a:r>
          </a:p>
        </p:txBody>
      </p:sp>
      <p:sp>
        <p:nvSpPr>
          <p:cNvPr id="28" name="矩形 29"/>
          <p:cNvSpPr>
            <a:spLocks noChangeArrowheads="1"/>
          </p:cNvSpPr>
          <p:nvPr/>
        </p:nvSpPr>
        <p:spPr bwMode="auto">
          <a:xfrm>
            <a:off x="625648" y="3318358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9" name="文本框 30"/>
          <p:cNvSpPr txBox="1">
            <a:spLocks noChangeArrowheads="1"/>
          </p:cNvSpPr>
          <p:nvPr/>
        </p:nvSpPr>
        <p:spPr bwMode="auto">
          <a:xfrm>
            <a:off x="809163" y="3332001"/>
            <a:ext cx="96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2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52" name="Rectangle 6"/>
          <p:cNvSpPr>
            <a:spLocks noChangeArrowheads="1"/>
          </p:cNvSpPr>
          <p:nvPr/>
        </p:nvSpPr>
        <p:spPr bwMode="auto">
          <a:xfrm>
            <a:off x="2110740" y="4501124"/>
            <a:ext cx="232664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基数</a:t>
            </a: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智能</a:t>
            </a: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选择</a:t>
            </a:r>
          </a:p>
        </p:txBody>
      </p:sp>
      <p:sp>
        <p:nvSpPr>
          <p:cNvPr id="53" name="矩形 29"/>
          <p:cNvSpPr>
            <a:spLocks noChangeArrowheads="1"/>
          </p:cNvSpPr>
          <p:nvPr/>
        </p:nvSpPr>
        <p:spPr bwMode="auto">
          <a:xfrm>
            <a:off x="625648" y="4506204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eaLnBrk="1" hangingPunct="1">
              <a:lnSpc>
                <a:spcPct val="120000"/>
              </a:lnSpc>
            </a:pPr>
            <a:endParaRPr lang="zh-CN" altLang="en-US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54" name="文本框 30"/>
          <p:cNvSpPr txBox="1">
            <a:spLocks noChangeArrowheads="1"/>
          </p:cNvSpPr>
          <p:nvPr/>
        </p:nvSpPr>
        <p:spPr bwMode="auto">
          <a:xfrm>
            <a:off x="809163" y="4519847"/>
            <a:ext cx="962025" cy="43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3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2" name="任意多边形 1"/>
          <p:cNvSpPr/>
          <p:nvPr/>
        </p:nvSpPr>
        <p:spPr>
          <a:xfrm>
            <a:off x="5916930" y="0"/>
            <a:ext cx="1421765" cy="2619375"/>
          </a:xfrm>
          <a:custGeom>
            <a:avLst/>
            <a:gdLst>
              <a:gd name="connsiteX0" fmla="*/ 0 w 2239"/>
              <a:gd name="connsiteY0" fmla="*/ 4125 h 4125"/>
              <a:gd name="connsiteX1" fmla="*/ 1626 w 2239"/>
              <a:gd name="connsiteY1" fmla="*/ 0 h 4125"/>
              <a:gd name="connsiteX2" fmla="*/ 2239 w 2239"/>
              <a:gd name="connsiteY2" fmla="*/ 0 h 4125"/>
              <a:gd name="connsiteX3" fmla="*/ 568 w 2239"/>
              <a:gd name="connsiteY3" fmla="*/ 4125 h 4125"/>
              <a:gd name="connsiteX4" fmla="*/ 0 w 2239"/>
              <a:gd name="connsiteY4" fmla="*/ 4125 h 4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9" h="4125">
                <a:moveTo>
                  <a:pt x="0" y="4125"/>
                </a:moveTo>
                <a:lnTo>
                  <a:pt x="1626" y="0"/>
                </a:lnTo>
                <a:lnTo>
                  <a:pt x="2239" y="0"/>
                </a:lnTo>
                <a:lnTo>
                  <a:pt x="568" y="4125"/>
                </a:lnTo>
                <a:lnTo>
                  <a:pt x="0" y="4125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4734560" y="3007995"/>
            <a:ext cx="1700530" cy="3850005"/>
          </a:xfrm>
          <a:custGeom>
            <a:avLst/>
            <a:gdLst>
              <a:gd name="connsiteX0" fmla="*/ 0 w 2678"/>
              <a:gd name="connsiteY0" fmla="*/ 6063 h 6063"/>
              <a:gd name="connsiteX1" fmla="*/ 2513 w 2678"/>
              <a:gd name="connsiteY1" fmla="*/ 12 h 6063"/>
              <a:gd name="connsiteX2" fmla="*/ 2678 w 2678"/>
              <a:gd name="connsiteY2" fmla="*/ 0 h 6063"/>
              <a:gd name="connsiteX3" fmla="*/ 196 w 2678"/>
              <a:gd name="connsiteY3" fmla="*/ 6050 h 6063"/>
              <a:gd name="connsiteX4" fmla="*/ 0 w 2678"/>
              <a:gd name="connsiteY4" fmla="*/ 6063 h 6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78" h="6063">
                <a:moveTo>
                  <a:pt x="0" y="6063"/>
                </a:moveTo>
                <a:lnTo>
                  <a:pt x="2513" y="12"/>
                </a:lnTo>
                <a:lnTo>
                  <a:pt x="2678" y="0"/>
                </a:lnTo>
                <a:lnTo>
                  <a:pt x="196" y="6050"/>
                </a:lnTo>
                <a:lnTo>
                  <a:pt x="0" y="6063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4179570" y="5744845"/>
            <a:ext cx="698500" cy="1141730"/>
          </a:xfrm>
          <a:custGeom>
            <a:avLst/>
            <a:gdLst>
              <a:gd name="connsiteX0" fmla="*/ 0 w 1100"/>
              <a:gd name="connsiteY0" fmla="*/ 1750 h 1798"/>
              <a:gd name="connsiteX1" fmla="*/ 767 w 1100"/>
              <a:gd name="connsiteY1" fmla="*/ 0 h 1798"/>
              <a:gd name="connsiteX2" fmla="*/ 1100 w 1100"/>
              <a:gd name="connsiteY2" fmla="*/ 33 h 1798"/>
              <a:gd name="connsiteX3" fmla="*/ 334 w 1100"/>
              <a:gd name="connsiteY3" fmla="*/ 1798 h 1798"/>
              <a:gd name="connsiteX4" fmla="*/ 0 w 1100"/>
              <a:gd name="connsiteY4" fmla="*/ 1750 h 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0" h="1798">
                <a:moveTo>
                  <a:pt x="0" y="1750"/>
                </a:moveTo>
                <a:lnTo>
                  <a:pt x="767" y="0"/>
                </a:lnTo>
                <a:lnTo>
                  <a:pt x="1100" y="33"/>
                </a:lnTo>
                <a:lnTo>
                  <a:pt x="334" y="1798"/>
                </a:lnTo>
                <a:lnTo>
                  <a:pt x="0" y="1750"/>
                </a:lnTo>
                <a:close/>
              </a:path>
            </a:pathLst>
          </a:custGeom>
          <a:solidFill>
            <a:srgbClr val="006F6B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kumimoji="0" lang="zh-CN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2110740" y="2125432"/>
            <a:ext cx="211963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6F6B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国家发改委版</a:t>
            </a:r>
          </a:p>
        </p:txBody>
      </p:sp>
      <p:sp>
        <p:nvSpPr>
          <p:cNvPr id="31" name="矩形 29"/>
          <p:cNvSpPr>
            <a:spLocks noChangeArrowheads="1"/>
          </p:cNvSpPr>
          <p:nvPr/>
        </p:nvSpPr>
        <p:spPr bwMode="auto">
          <a:xfrm>
            <a:off x="625648" y="2130512"/>
            <a:ext cx="1329055" cy="488950"/>
          </a:xfrm>
          <a:prstGeom prst="rect">
            <a:avLst/>
          </a:prstGeom>
          <a:solidFill>
            <a:srgbClr val="006F6B"/>
          </a:solidFill>
          <a:ln>
            <a:noFill/>
          </a:ln>
        </p:spPr>
        <p:txBody>
          <a:bodyPr anchor="ctr"/>
          <a:lstStyle/>
          <a:p>
            <a:pPr algn="ctr" hangingPunct="1">
              <a:lnSpc>
                <a:spcPct val="120000"/>
              </a:lnSpc>
            </a:pPr>
            <a:endParaRPr lang="zh-CN" altLang="en-US"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35" name="文本框 30"/>
          <p:cNvSpPr txBox="1">
            <a:spLocks noChangeArrowheads="1"/>
          </p:cNvSpPr>
          <p:nvPr/>
        </p:nvSpPr>
        <p:spPr bwMode="auto">
          <a:xfrm>
            <a:off x="809163" y="2144155"/>
            <a:ext cx="9620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1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2110740" y="5688969"/>
            <a:ext cx="232664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阈值智能确定</a:t>
            </a:r>
          </a:p>
        </p:txBody>
      </p:sp>
      <p:sp>
        <p:nvSpPr>
          <p:cNvPr id="5" name="矩形 29"/>
          <p:cNvSpPr>
            <a:spLocks noChangeArrowheads="1"/>
          </p:cNvSpPr>
          <p:nvPr/>
        </p:nvSpPr>
        <p:spPr bwMode="auto">
          <a:xfrm>
            <a:off x="625648" y="5694049"/>
            <a:ext cx="1329055" cy="488950"/>
          </a:xfrm>
          <a:prstGeom prst="rect">
            <a:avLst/>
          </a:prstGeom>
          <a:solidFill>
            <a:srgbClr val="EC5E2A"/>
          </a:solidFill>
          <a:ln>
            <a:noFill/>
          </a:ln>
        </p:spPr>
        <p:txBody>
          <a:bodyPr anchor="ctr"/>
          <a:lstStyle/>
          <a:p>
            <a:pPr algn="ctr" hangingPunct="1">
              <a:lnSpc>
                <a:spcPct val="120000"/>
              </a:lnSpc>
            </a:pPr>
            <a:endParaRPr lang="zh-CN" altLang="en-US"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7" name="文本框 30"/>
          <p:cNvSpPr txBox="1">
            <a:spLocks noChangeArrowheads="1"/>
          </p:cNvSpPr>
          <p:nvPr/>
        </p:nvSpPr>
        <p:spPr bwMode="auto">
          <a:xfrm>
            <a:off x="809163" y="5708337"/>
            <a:ext cx="962025" cy="431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方正黑体_GBK" panose="03000509000000000000" pitchFamily="65" charset="-122"/>
                <a:ea typeface="方正黑体_GBK" panose="03000509000000000000" pitchFamily="65" charset="-122"/>
                <a:cs typeface="+mn-ea"/>
                <a:sym typeface="+mn-lt"/>
              </a:rPr>
              <a:t>4</a:t>
            </a:r>
            <a:endParaRPr lang="zh-CN" altLang="en-US" sz="2000" b="1" dirty="0">
              <a:solidFill>
                <a:srgbClr val="FFFFFF"/>
              </a:solidFill>
              <a:latin typeface="方正黑体_GBK" panose="03000509000000000000" pitchFamily="65" charset="-122"/>
              <a:ea typeface="方正黑体_GBK" panose="03000509000000000000" pitchFamily="65" charset="-122"/>
              <a:cs typeface="+mn-ea"/>
              <a:sym typeface="+mn-lt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4038941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1157744"/>
            <a:ext cx="8879803" cy="2770361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一般工商业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91625" y="1076267"/>
            <a:ext cx="2819306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春节期间，一般工商业复工复产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受节日和疫情的双重影响，且疫情影响占主导地位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对一般工商业复工评判，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阈值选择是难题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图片 72"/>
          <p:cNvPicPr/>
          <p:nvPr/>
        </p:nvPicPr>
        <p:blipFill>
          <a:blip r:embed="rId3"/>
          <a:stretch>
            <a:fillRect/>
          </a:stretch>
        </p:blipFill>
        <p:spPr>
          <a:xfrm>
            <a:off x="5637954" y="5239215"/>
            <a:ext cx="2520000" cy="1206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71" name="图片 70"/>
          <p:cNvPicPr/>
          <p:nvPr/>
        </p:nvPicPr>
        <p:blipFill>
          <a:blip r:embed="rId4"/>
          <a:stretch>
            <a:fillRect/>
          </a:stretch>
        </p:blipFill>
        <p:spPr>
          <a:xfrm>
            <a:off x="2356347" y="5239215"/>
            <a:ext cx="2520000" cy="120600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69" name="图片 68"/>
          <p:cNvPicPr/>
          <p:nvPr/>
        </p:nvPicPr>
        <p:blipFill>
          <a:blip r:embed="rId5"/>
          <a:stretch>
            <a:fillRect/>
          </a:stretch>
        </p:blipFill>
        <p:spPr>
          <a:xfrm>
            <a:off x="8919560" y="5239215"/>
            <a:ext cx="2520000" cy="12060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pic>
        <p:nvPicPr>
          <p:cNvPr id="67" name="图片 66"/>
          <p:cNvPicPr/>
          <p:nvPr/>
        </p:nvPicPr>
        <p:blipFill>
          <a:blip r:embed="rId6"/>
          <a:stretch>
            <a:fillRect/>
          </a:stretch>
        </p:blipFill>
        <p:spPr>
          <a:xfrm>
            <a:off x="8919560" y="1576835"/>
            <a:ext cx="2520000" cy="12060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pic>
        <p:nvPicPr>
          <p:cNvPr id="66" name="图片 65"/>
          <p:cNvPicPr/>
          <p:nvPr/>
        </p:nvPicPr>
        <p:blipFill>
          <a:blip r:embed="rId5"/>
          <a:stretch>
            <a:fillRect/>
          </a:stretch>
        </p:blipFill>
        <p:spPr>
          <a:xfrm>
            <a:off x="8919560" y="3408518"/>
            <a:ext cx="2520000" cy="12060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pic>
        <p:nvPicPr>
          <p:cNvPr id="65" name="图片 64"/>
          <p:cNvPicPr/>
          <p:nvPr/>
        </p:nvPicPr>
        <p:blipFill>
          <a:blip r:embed="rId7"/>
          <a:stretch>
            <a:fillRect/>
          </a:stretch>
        </p:blipFill>
        <p:spPr>
          <a:xfrm>
            <a:off x="2356347" y="3408518"/>
            <a:ext cx="2520000" cy="12060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pic>
        <p:nvPicPr>
          <p:cNvPr id="64" name="图片 63"/>
          <p:cNvPicPr/>
          <p:nvPr/>
        </p:nvPicPr>
        <p:blipFill>
          <a:blip r:embed="rId8"/>
          <a:stretch>
            <a:fillRect/>
          </a:stretch>
        </p:blipFill>
        <p:spPr>
          <a:xfrm>
            <a:off x="5637954" y="3408518"/>
            <a:ext cx="2520000" cy="12060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pic>
        <p:nvPicPr>
          <p:cNvPr id="63" name="图片 62"/>
          <p:cNvPicPr/>
          <p:nvPr/>
        </p:nvPicPr>
        <p:blipFill>
          <a:blip r:embed="rId9"/>
          <a:stretch>
            <a:fillRect/>
          </a:stretch>
        </p:blipFill>
        <p:spPr>
          <a:xfrm>
            <a:off x="5637954" y="1576835"/>
            <a:ext cx="2520000" cy="12060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pic>
        <p:nvPicPr>
          <p:cNvPr id="61" name="图片 60"/>
          <p:cNvPicPr/>
          <p:nvPr/>
        </p:nvPicPr>
        <p:blipFill>
          <a:blip r:embed="rId10"/>
          <a:stretch>
            <a:fillRect/>
          </a:stretch>
        </p:blipFill>
        <p:spPr>
          <a:xfrm>
            <a:off x="2356347" y="1576835"/>
            <a:ext cx="2520000" cy="12060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sp>
        <p:nvSpPr>
          <p:cNvPr id="102" name="文本框 101"/>
          <p:cNvSpPr txBox="1"/>
          <p:nvPr/>
        </p:nvSpPr>
        <p:spPr>
          <a:xfrm>
            <a:off x="2963895" y="1576835"/>
            <a:ext cx="13049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历史日用电量曲线</a:t>
            </a:r>
          </a:p>
        </p:txBody>
      </p:sp>
      <p:sp>
        <p:nvSpPr>
          <p:cNvPr id="103" name="文本框 102"/>
          <p:cNvSpPr txBox="1"/>
          <p:nvPr/>
        </p:nvSpPr>
        <p:spPr>
          <a:xfrm>
            <a:off x="6099718" y="1576835"/>
            <a:ext cx="159647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补全后的日用电量曲线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6245502" y="3400701"/>
            <a:ext cx="13049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趋势曲线提取结果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2917802" y="3408518"/>
            <a:ext cx="13970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春节后电量趋势曲线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9481015" y="3408518"/>
            <a:ext cx="13970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春节前电量趋势曲线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9481015" y="1576835"/>
            <a:ext cx="13970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企业春节前未停工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9481015" y="5239703"/>
            <a:ext cx="139709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企业春节前已停工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2523700" y="5239703"/>
            <a:ext cx="218529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企业春节前已停工且节后已复工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5805308" y="5239703"/>
            <a:ext cx="2185293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企业春节前已停工但节后未复工</a:t>
            </a:r>
          </a:p>
        </p:txBody>
      </p:sp>
      <p:sp>
        <p:nvSpPr>
          <p:cNvPr id="11" name="矩形 10"/>
          <p:cNvSpPr/>
          <p:nvPr/>
        </p:nvSpPr>
        <p:spPr>
          <a:xfrm>
            <a:off x="4491757" y="251258"/>
            <a:ext cx="73052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停复工识别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方正小标宋_GBK" panose="03000509000000000000" pitchFamily="65" charset="-122"/>
              <a:ea typeface="方正小标宋_GBK" panose="03000509000000000000" pitchFamily="65" charset="-122"/>
              <a:cs typeface="+mj-cs"/>
              <a:sym typeface="Calibri" panose="020F0502020204030204" pitchFamily="34" charset="0"/>
            </a:endParaRPr>
          </a:p>
        </p:txBody>
      </p:sp>
      <p:grpSp>
        <p:nvGrpSpPr>
          <p:cNvPr id="118" name="Group 9"/>
          <p:cNvGrpSpPr/>
          <p:nvPr/>
        </p:nvGrpSpPr>
        <p:grpSpPr bwMode="auto">
          <a:xfrm>
            <a:off x="255338" y="1855350"/>
            <a:ext cx="1461135" cy="648970"/>
            <a:chOff x="473" y="272"/>
            <a:chExt cx="1159" cy="1539"/>
          </a:xfrm>
          <a:solidFill>
            <a:srgbClr val="0989B1"/>
          </a:solidFill>
        </p:grpSpPr>
        <p:sp>
          <p:nvSpPr>
            <p:cNvPr id="120" name="Oval 10"/>
            <p:cNvSpPr>
              <a:spLocks noChangeArrowheads="1"/>
            </p:cNvSpPr>
            <p:nvPr/>
          </p:nvSpPr>
          <p:spPr bwMode="gray">
            <a:xfrm>
              <a:off x="482" y="1391"/>
              <a:ext cx="1108" cy="414"/>
            </a:xfrm>
            <a:prstGeom prst="ellipse">
              <a:avLst/>
            </a:prstGeom>
            <a:grp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等线" panose="02010600030101010101" charset="-122"/>
              </a:endParaRPr>
            </a:p>
          </p:txBody>
        </p:sp>
        <p:sp>
          <p:nvSpPr>
            <p:cNvPr id="121" name="AutoShape 11"/>
            <p:cNvSpPr>
              <a:spLocks noChangeArrowheads="1"/>
            </p:cNvSpPr>
            <p:nvPr/>
          </p:nvSpPr>
          <p:spPr bwMode="gray">
            <a:xfrm>
              <a:off x="473" y="272"/>
              <a:ext cx="1159" cy="1539"/>
            </a:xfrm>
            <a:prstGeom prst="can">
              <a:avLst>
                <a:gd name="adj" fmla="val 33197"/>
              </a:avLst>
            </a:prstGeom>
            <a:grpFill/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200" b="1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等线" panose="02010600030101010101" charset="-122"/>
              </a:endParaRPr>
            </a:p>
          </p:txBody>
        </p:sp>
      </p:grpSp>
      <p:sp>
        <p:nvSpPr>
          <p:cNvPr id="119" name="Text Box 13"/>
          <p:cNvSpPr txBox="1">
            <a:spLocks noChangeArrowheads="1"/>
          </p:cNvSpPr>
          <p:nvPr/>
        </p:nvSpPr>
        <p:spPr bwMode="white">
          <a:xfrm>
            <a:off x="263194" y="2149589"/>
            <a:ext cx="1445422" cy="276999"/>
          </a:xfrm>
          <a:prstGeom prst="rect">
            <a:avLst/>
          </a:prstGeom>
          <a:solidFill>
            <a:srgbClr val="0989B1"/>
          </a:solidFill>
          <a:ln w="9525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ysClr val="windowText" lastClr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等线" panose="02010600030101010101" charset="-122"/>
              </a:rPr>
              <a:t>用电信息采集数据</a:t>
            </a:r>
          </a:p>
        </p:txBody>
      </p:sp>
      <p:sp>
        <p:nvSpPr>
          <p:cNvPr id="122" name="右箭头 121"/>
          <p:cNvSpPr/>
          <p:nvPr/>
        </p:nvSpPr>
        <p:spPr bwMode="gray">
          <a:xfrm>
            <a:off x="1800228" y="2035690"/>
            <a:ext cx="467995" cy="288290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48" name="右箭头 47"/>
          <p:cNvSpPr/>
          <p:nvPr/>
        </p:nvSpPr>
        <p:spPr bwMode="gray">
          <a:xfrm>
            <a:off x="5015176" y="2035690"/>
            <a:ext cx="467995" cy="288290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50" name="右箭头 49"/>
          <p:cNvSpPr/>
          <p:nvPr/>
        </p:nvSpPr>
        <p:spPr bwMode="gray">
          <a:xfrm rot="5400000">
            <a:off x="6663954" y="2945597"/>
            <a:ext cx="468000" cy="287655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51" name="右箭头 50"/>
          <p:cNvSpPr/>
          <p:nvPr/>
        </p:nvSpPr>
        <p:spPr bwMode="gray">
          <a:xfrm>
            <a:off x="8329920" y="3867373"/>
            <a:ext cx="467995" cy="288290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58" name="右箭头 57"/>
          <p:cNvSpPr/>
          <p:nvPr/>
        </p:nvSpPr>
        <p:spPr bwMode="gray">
          <a:xfrm flipH="1">
            <a:off x="8329920" y="5698070"/>
            <a:ext cx="467995" cy="288290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68" name="右箭头 67"/>
          <p:cNvSpPr/>
          <p:nvPr/>
        </p:nvSpPr>
        <p:spPr bwMode="gray">
          <a:xfrm flipH="1">
            <a:off x="5015176" y="3867373"/>
            <a:ext cx="467995" cy="288290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70" name="右箭头 69"/>
          <p:cNvSpPr/>
          <p:nvPr/>
        </p:nvSpPr>
        <p:spPr bwMode="gray">
          <a:xfrm rot="16200000" flipV="1">
            <a:off x="9945560" y="2945597"/>
            <a:ext cx="468000" cy="287655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72" name="右箭头 71"/>
          <p:cNvSpPr/>
          <p:nvPr/>
        </p:nvSpPr>
        <p:spPr bwMode="gray">
          <a:xfrm rot="5400000">
            <a:off x="9945560" y="4782332"/>
            <a:ext cx="468000" cy="287655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75" name="右箭头 74"/>
          <p:cNvSpPr/>
          <p:nvPr/>
        </p:nvSpPr>
        <p:spPr bwMode="gray">
          <a:xfrm rot="5400000">
            <a:off x="3382347" y="4782332"/>
            <a:ext cx="468000" cy="287655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2322608" y="5206815"/>
            <a:ext cx="5868000" cy="1270800"/>
          </a:xfrm>
          <a:prstGeom prst="rect">
            <a:avLst/>
          </a:prstGeom>
          <a:noFill/>
          <a:ln w="19050" cap="flat" cmpd="sng" algn="ctr">
            <a:solidFill>
              <a:srgbClr val="029676"/>
            </a:solidFill>
            <a:prstDash val="sys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ysClr val="windowText" lastClr="000000">
                <a:gamma/>
                <a:shade val="60000"/>
                <a:invGamma/>
              </a:sys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015173" y="1675940"/>
            <a:ext cx="46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数据智能补全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6286125" y="2904758"/>
            <a:ext cx="46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趋势曲线提取</a:t>
            </a:r>
          </a:p>
        </p:txBody>
      </p:sp>
      <p:sp>
        <p:nvSpPr>
          <p:cNvPr id="83" name="文本框 82"/>
          <p:cNvSpPr txBox="1"/>
          <p:nvPr/>
        </p:nvSpPr>
        <p:spPr>
          <a:xfrm>
            <a:off x="10323387" y="4741493"/>
            <a:ext cx="46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停工状态识别</a:t>
            </a:r>
          </a:p>
        </p:txBody>
      </p:sp>
      <p:sp>
        <p:nvSpPr>
          <p:cNvPr id="84" name="文本框 83"/>
          <p:cNvSpPr txBox="1"/>
          <p:nvPr/>
        </p:nvSpPr>
        <p:spPr>
          <a:xfrm>
            <a:off x="10323387" y="2904758"/>
            <a:ext cx="46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停工状态识别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3004519" y="4741493"/>
            <a:ext cx="46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复工状态识别</a:t>
            </a: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0913272" y="5689766"/>
            <a:ext cx="432000" cy="53715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 rot="19277011">
            <a:off x="10844256" y="577865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57" name="文本框 56"/>
          <p:cNvSpPr txBox="1"/>
          <p:nvPr/>
        </p:nvSpPr>
        <p:spPr>
          <a:xfrm rot="1603211">
            <a:off x="3914391" y="593639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59" name="直接箭头连接符 58"/>
          <p:cNvCxnSpPr/>
          <p:nvPr/>
        </p:nvCxnSpPr>
        <p:spPr>
          <a:xfrm flipV="1">
            <a:off x="3884492" y="5888751"/>
            <a:ext cx="220203" cy="40656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 bwMode="gray">
          <a:xfrm>
            <a:off x="5159173" y="2089835"/>
            <a:ext cx="180000" cy="180000"/>
          </a:xfrm>
          <a:prstGeom prst="ellipse">
            <a:avLst/>
          </a:prstGeom>
          <a:solidFill>
            <a:srgbClr val="FF0000"/>
          </a:solidFill>
          <a:ln w="38100">
            <a:noFill/>
            <a:miter lim="800000"/>
          </a:ln>
          <a:effectLst>
            <a:prstShdw prst="shdw17" dist="17961" dir="2700000">
              <a:srgbClr val="B2B2B2">
                <a:alpha val="50000"/>
              </a:srgbClr>
            </a:prstShdw>
          </a:effectLst>
        </p:spPr>
        <p:txBody>
          <a:bodyPr wrap="none" lIns="180000" rIns="180000" rtlCol="0" anchor="ctr" anchorCtr="1"/>
          <a:lstStyle/>
          <a:p>
            <a:pPr marL="0" marR="0" lvl="0" indent="0" algn="ctr" defTabSz="914400" rtl="0" eaLnBrk="1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等线" panose="02010600030101010101" charset="-122"/>
              </a:rPr>
              <a:t>1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86" name="椭圆 85"/>
          <p:cNvSpPr/>
          <p:nvPr/>
        </p:nvSpPr>
        <p:spPr bwMode="gray">
          <a:xfrm>
            <a:off x="6807954" y="2999424"/>
            <a:ext cx="180000" cy="180000"/>
          </a:xfrm>
          <a:prstGeom prst="ellipse">
            <a:avLst/>
          </a:prstGeom>
          <a:solidFill>
            <a:srgbClr val="FF0000"/>
          </a:solidFill>
          <a:ln w="38100">
            <a:noFill/>
            <a:miter lim="800000"/>
          </a:ln>
          <a:effectLst>
            <a:prstShdw prst="shdw17" dist="17961" dir="2700000">
              <a:srgbClr val="B2B2B2">
                <a:alpha val="50000"/>
              </a:srgbClr>
            </a:prstShdw>
          </a:effectLst>
        </p:spPr>
        <p:txBody>
          <a:bodyPr wrap="none" lIns="180000" rIns="180000" rtlCol="0" anchor="ctr" anchorCtr="1"/>
          <a:lstStyle/>
          <a:p>
            <a:pPr marL="0" marR="0" lvl="0" indent="0" algn="ctr" defTabSz="914400" rtl="0" eaLnBrk="1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等线" panose="02010600030101010101" charset="-122"/>
              </a:rPr>
              <a:t>2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87" name="椭圆 86"/>
          <p:cNvSpPr/>
          <p:nvPr/>
        </p:nvSpPr>
        <p:spPr bwMode="gray">
          <a:xfrm>
            <a:off x="5159173" y="3921518"/>
            <a:ext cx="180000" cy="180000"/>
          </a:xfrm>
          <a:prstGeom prst="ellipse">
            <a:avLst/>
          </a:prstGeom>
          <a:solidFill>
            <a:srgbClr val="FF0000"/>
          </a:solidFill>
          <a:ln w="38100">
            <a:noFill/>
            <a:miter lim="800000"/>
          </a:ln>
          <a:effectLst>
            <a:prstShdw prst="shdw17" dist="17961" dir="2700000">
              <a:srgbClr val="B2B2B2">
                <a:alpha val="50000"/>
              </a:srgbClr>
            </a:prstShdw>
          </a:effectLst>
        </p:spPr>
        <p:txBody>
          <a:bodyPr wrap="none" lIns="180000" rIns="180000" rtlCol="0" anchor="ctr" anchorCtr="1"/>
          <a:lstStyle/>
          <a:p>
            <a:pPr marL="0" marR="0" lvl="0" indent="0" algn="ctr" defTabSz="914400" rtl="0" eaLnBrk="1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等线" panose="02010600030101010101" charset="-122"/>
              </a:rPr>
              <a:t>3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88" name="椭圆 87"/>
          <p:cNvSpPr/>
          <p:nvPr/>
        </p:nvSpPr>
        <p:spPr bwMode="gray">
          <a:xfrm>
            <a:off x="8473917" y="3921518"/>
            <a:ext cx="180000" cy="180000"/>
          </a:xfrm>
          <a:prstGeom prst="ellipse">
            <a:avLst/>
          </a:prstGeom>
          <a:solidFill>
            <a:srgbClr val="FF0000"/>
          </a:solidFill>
          <a:ln w="38100">
            <a:noFill/>
            <a:miter lim="800000"/>
          </a:ln>
          <a:effectLst>
            <a:prstShdw prst="shdw17" dist="17961" dir="2700000">
              <a:srgbClr val="B2B2B2">
                <a:alpha val="50000"/>
              </a:srgbClr>
            </a:prstShdw>
          </a:effectLst>
        </p:spPr>
        <p:txBody>
          <a:bodyPr wrap="none" lIns="180000" rIns="180000" rtlCol="0" anchor="ctr" anchorCtr="1"/>
          <a:lstStyle/>
          <a:p>
            <a:pPr marL="0" marR="0" lvl="0" indent="0" algn="ctr" defTabSz="914400" rtl="0" eaLnBrk="1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等线" panose="02010600030101010101" charset="-122"/>
              </a:rPr>
              <a:t>3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89" name="椭圆 88"/>
          <p:cNvSpPr/>
          <p:nvPr/>
        </p:nvSpPr>
        <p:spPr bwMode="gray">
          <a:xfrm>
            <a:off x="10089560" y="2999424"/>
            <a:ext cx="180000" cy="180000"/>
          </a:xfrm>
          <a:prstGeom prst="ellipse">
            <a:avLst/>
          </a:prstGeom>
          <a:solidFill>
            <a:srgbClr val="FF0000"/>
          </a:solidFill>
          <a:ln w="38100">
            <a:noFill/>
            <a:miter lim="800000"/>
          </a:ln>
          <a:effectLst>
            <a:prstShdw prst="shdw17" dist="17961" dir="2700000">
              <a:srgbClr val="B2B2B2">
                <a:alpha val="50000"/>
              </a:srgbClr>
            </a:prstShdw>
          </a:effectLst>
        </p:spPr>
        <p:txBody>
          <a:bodyPr wrap="none" lIns="180000" rIns="180000" rtlCol="0" anchor="ctr" anchorCtr="1"/>
          <a:lstStyle/>
          <a:p>
            <a:pPr marL="0" marR="0" lvl="0" indent="0" algn="ctr" defTabSz="914400" rtl="0" eaLnBrk="1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等线" panose="02010600030101010101" charset="-122"/>
              </a:rPr>
              <a:t>4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90" name="椭圆 89"/>
          <p:cNvSpPr/>
          <p:nvPr/>
        </p:nvSpPr>
        <p:spPr bwMode="gray">
          <a:xfrm>
            <a:off x="10089560" y="4836159"/>
            <a:ext cx="180000" cy="180000"/>
          </a:xfrm>
          <a:prstGeom prst="ellipse">
            <a:avLst/>
          </a:prstGeom>
          <a:solidFill>
            <a:srgbClr val="FF0000"/>
          </a:solidFill>
          <a:ln w="38100">
            <a:noFill/>
            <a:miter lim="800000"/>
          </a:ln>
          <a:effectLst>
            <a:prstShdw prst="shdw17" dist="17961" dir="2700000">
              <a:srgbClr val="B2B2B2">
                <a:alpha val="50000"/>
              </a:srgbClr>
            </a:prstShdw>
          </a:effectLst>
        </p:spPr>
        <p:txBody>
          <a:bodyPr wrap="none" lIns="180000" rIns="180000" rtlCol="0" anchor="ctr" anchorCtr="1"/>
          <a:lstStyle/>
          <a:p>
            <a:pPr marL="0" marR="0" lvl="0" indent="0" algn="ctr" defTabSz="914400" rtl="0" eaLnBrk="1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等线" panose="02010600030101010101" charset="-122"/>
              </a:rPr>
              <a:t>4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91" name="椭圆 90"/>
          <p:cNvSpPr/>
          <p:nvPr/>
        </p:nvSpPr>
        <p:spPr bwMode="gray">
          <a:xfrm>
            <a:off x="3526347" y="4836159"/>
            <a:ext cx="180000" cy="180000"/>
          </a:xfrm>
          <a:prstGeom prst="ellipse">
            <a:avLst/>
          </a:prstGeom>
          <a:solidFill>
            <a:srgbClr val="FF0000"/>
          </a:solidFill>
          <a:ln w="38100">
            <a:noFill/>
            <a:miter lim="800000"/>
          </a:ln>
          <a:effectLst>
            <a:prstShdw prst="shdw17" dist="17961" dir="2700000">
              <a:srgbClr val="B2B2B2">
                <a:alpha val="50000"/>
              </a:srgbClr>
            </a:prstShdw>
          </a:effectLst>
        </p:spPr>
        <p:txBody>
          <a:bodyPr wrap="none" lIns="180000" rIns="180000" rtlCol="0" anchor="ctr" anchorCtr="1"/>
          <a:lstStyle/>
          <a:p>
            <a:pPr marL="0" marR="0" lvl="0" indent="0" algn="ctr" defTabSz="914400" rtl="0" eaLnBrk="1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等线" panose="02010600030101010101" charset="-122"/>
              </a:rPr>
              <a:t>5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92" name="椭圆 91"/>
          <p:cNvSpPr/>
          <p:nvPr/>
        </p:nvSpPr>
        <p:spPr bwMode="gray">
          <a:xfrm>
            <a:off x="8473917" y="5752215"/>
            <a:ext cx="180000" cy="180000"/>
          </a:xfrm>
          <a:prstGeom prst="ellipse">
            <a:avLst/>
          </a:prstGeom>
          <a:solidFill>
            <a:srgbClr val="FF0000"/>
          </a:solidFill>
          <a:ln w="38100">
            <a:noFill/>
            <a:miter lim="800000"/>
          </a:ln>
          <a:effectLst>
            <a:prstShdw prst="shdw17" dist="17961" dir="2700000">
              <a:srgbClr val="B2B2B2">
                <a:alpha val="50000"/>
              </a:srgbClr>
            </a:prstShdw>
          </a:effectLst>
        </p:spPr>
        <p:txBody>
          <a:bodyPr wrap="none" lIns="180000" rIns="180000" rtlCol="0" anchor="ctr" anchorCtr="1"/>
          <a:lstStyle/>
          <a:p>
            <a:pPr marL="0" marR="0" lvl="0" indent="0" algn="ctr" defTabSz="914400" rtl="0" eaLnBrk="1" fontAlgn="auto" latinLnBrk="0" hangingPunct="0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Times New Roman" panose="02020603050405020304" pitchFamily="18" charset="0"/>
                <a:sym typeface="等线" panose="02010600030101010101" charset="-122"/>
              </a:rPr>
              <a:t>5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cxnSp>
        <p:nvCxnSpPr>
          <p:cNvPr id="74" name="直接箭头连接符 73"/>
          <p:cNvCxnSpPr/>
          <p:nvPr/>
        </p:nvCxnSpPr>
        <p:spPr>
          <a:xfrm>
            <a:off x="6610338" y="5698070"/>
            <a:ext cx="222695" cy="56445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 rot="20299781">
            <a:off x="6428731" y="576150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96" name="直接箭头连接符 95"/>
          <p:cNvCxnSpPr/>
          <p:nvPr/>
        </p:nvCxnSpPr>
        <p:spPr>
          <a:xfrm>
            <a:off x="3333499" y="5701558"/>
            <a:ext cx="222695" cy="564457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7" name="文本框 96"/>
          <p:cNvSpPr txBox="1"/>
          <p:nvPr/>
        </p:nvSpPr>
        <p:spPr>
          <a:xfrm rot="20299781">
            <a:off x="3151892" y="576499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329917" y="5281514"/>
            <a:ext cx="46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复工状态识别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8329917" y="3482533"/>
            <a:ext cx="46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节前曲线提取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5015173" y="3482533"/>
            <a:ext cx="468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dist" fontAlgn="base">
              <a:spcBef>
                <a:spcPct val="0"/>
              </a:spcBef>
              <a:spcAft>
                <a:spcPct val="0"/>
              </a:spcAft>
              <a:defRPr sz="1200" b="1">
                <a:solidFill>
                  <a:srgbClr val="333399"/>
                </a:solidFill>
                <a:latin typeface="仿宋" panose="02010609060101010101" pitchFamily="49" charset="-122"/>
                <a:ea typeface="仿宋" panose="02010609060101010101" pitchFamily="49" charset="-122"/>
              </a:defRPr>
            </a:lvl1pPr>
          </a:lstStyle>
          <a:p>
            <a:pPr marL="0" marR="0" lvl="0" indent="0" algn="dist" defTabSz="914400" rtl="0" eaLnBrk="1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节后曲线提取</a:t>
            </a:r>
          </a:p>
        </p:txBody>
      </p:sp>
    </p:spTree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/>
          <p:nvPr/>
        </p:nvPicPr>
        <p:blipFill>
          <a:blip r:embed="rId3"/>
          <a:stretch>
            <a:fillRect/>
          </a:stretch>
        </p:blipFill>
        <p:spPr>
          <a:xfrm>
            <a:off x="207522" y="2112060"/>
            <a:ext cx="11682000" cy="46800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491757" y="251258"/>
            <a:ext cx="73052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理论模型</a:t>
            </a:r>
          </a:p>
        </p:txBody>
      </p:sp>
      <p:sp>
        <p:nvSpPr>
          <p:cNvPr id="4" name="矩形 3"/>
          <p:cNvSpPr/>
          <p:nvPr/>
        </p:nvSpPr>
        <p:spPr>
          <a:xfrm>
            <a:off x="206471" y="1125522"/>
            <a:ext cx="11681999" cy="911225"/>
          </a:xfrm>
          <a:prstGeom prst="rect">
            <a:avLst/>
          </a:prstGeom>
          <a:noFill/>
          <a:ln w="19050" cap="flat" cmpd="sng" algn="ctr">
            <a:solidFill>
              <a:srgbClr val="4AB5C4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ysClr val="windowText" lastClr="000000">
                <a:gamma/>
                <a:shade val="60000"/>
                <a:invGamma/>
              </a:sys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3090" y="1086127"/>
            <a:ext cx="11668760" cy="957313"/>
          </a:xfrm>
          <a:prstGeom prst="rect">
            <a:avLst/>
          </a:prstGeom>
          <a:ln w="12700">
            <a:noFill/>
            <a:prstDash val="sysDash"/>
          </a:ln>
        </p:spPr>
        <p:txBody>
          <a:bodyPr wrap="square">
            <a:spAutoFit/>
          </a:bodyPr>
          <a:lstStyle/>
          <a:p>
            <a:pPr marL="0" marR="0" lvl="0" indent="457200" algn="dist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STL</a:t>
            </a:r>
            <a:r>
              <a:rPr kumimoji="1" lang="zh-CN" altLang="en-US" sz="2400" b="1" i="0" u="none" strike="noStrike" kern="120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时间序列分解算法</a:t>
            </a:r>
            <a:r>
              <a:rPr kumimoji="1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是通用且稳健性强的时间序列分解算法，适用于符合任何周期类型的时间序列，可将</a:t>
            </a:r>
            <a:r>
              <a:rPr kumimoji="1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原始时间序列</a:t>
            </a:r>
            <a:r>
              <a:rPr kumimoji="1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分解为</a:t>
            </a:r>
            <a:r>
              <a:rPr kumimoji="1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趋势项</a:t>
            </a:r>
            <a:r>
              <a:rPr kumimoji="1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、</a:t>
            </a:r>
            <a:r>
              <a:rPr kumimoji="1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周期项</a:t>
            </a:r>
            <a:r>
              <a:rPr kumimoji="1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和</a:t>
            </a:r>
            <a:r>
              <a:rPr kumimoji="1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余项</a:t>
            </a: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207522" y="2112060"/>
            <a:ext cx="11682000" cy="46800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sp>
        <p:nvSpPr>
          <p:cNvPr id="2" name="椭圆 1"/>
          <p:cNvSpPr/>
          <p:nvPr/>
        </p:nvSpPr>
        <p:spPr bwMode="auto">
          <a:xfrm>
            <a:off x="1386673" y="4843305"/>
            <a:ext cx="492369" cy="803869"/>
          </a:xfrm>
          <a:prstGeom prst="ellipse">
            <a:avLst/>
          </a:prstGeom>
          <a:noFill/>
          <a:ln w="2857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7246536" y="5086140"/>
            <a:ext cx="492369" cy="803869"/>
          </a:xfrm>
          <a:prstGeom prst="ellipse">
            <a:avLst/>
          </a:prstGeom>
          <a:noFill/>
          <a:ln w="2857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sp>
        <p:nvSpPr>
          <p:cNvPr id="16" name="椭圆 15"/>
          <p:cNvSpPr/>
          <p:nvPr/>
        </p:nvSpPr>
        <p:spPr bwMode="auto">
          <a:xfrm>
            <a:off x="10100268" y="4975608"/>
            <a:ext cx="492369" cy="803869"/>
          </a:xfrm>
          <a:prstGeom prst="ellipse">
            <a:avLst/>
          </a:prstGeom>
          <a:noFill/>
          <a:ln w="28575" cap="flat" cmpd="sng" algn="ctr">
            <a:solidFill>
              <a:srgbClr val="7030A0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278983" y="5692309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春节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95202" y="5890009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0" cap="none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十一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0048934" y="5779477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4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春节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5"/>
          <a:stretch>
            <a:fillRect/>
          </a:stretch>
        </p:blipFill>
        <p:spPr>
          <a:xfrm>
            <a:off x="207522" y="2112060"/>
            <a:ext cx="11682000" cy="46800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6" grpId="0" animBg="1"/>
      <p:bldP spid="17" grpId="0"/>
      <p:bldP spid="18" grpId="0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686381" y="4699005"/>
            <a:ext cx="5256000" cy="20196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pic>
        <p:nvPicPr>
          <p:cNvPr id="2" name="图片 1"/>
          <p:cNvPicPr/>
          <p:nvPr/>
        </p:nvPicPr>
        <p:blipFill>
          <a:blip r:embed="rId4"/>
          <a:stretch>
            <a:fillRect/>
          </a:stretch>
        </p:blipFill>
        <p:spPr>
          <a:xfrm>
            <a:off x="6687993" y="2098990"/>
            <a:ext cx="2617200" cy="12852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pic>
        <p:nvPicPr>
          <p:cNvPr id="3" name="图片 2"/>
          <p:cNvPicPr/>
          <p:nvPr/>
        </p:nvPicPr>
        <p:blipFill>
          <a:blip r:embed="rId5"/>
          <a:stretch>
            <a:fillRect/>
          </a:stretch>
        </p:blipFill>
        <p:spPr>
          <a:xfrm>
            <a:off x="9325181" y="2098990"/>
            <a:ext cx="2617200" cy="1285200"/>
          </a:xfrm>
          <a:prstGeom prst="rect">
            <a:avLst/>
          </a:prstGeom>
          <a:ln w="19050">
            <a:solidFill>
              <a:srgbClr val="029676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4491757" y="251258"/>
            <a:ext cx="73052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理论模型</a:t>
            </a:r>
          </a:p>
        </p:txBody>
      </p:sp>
      <p:sp>
        <p:nvSpPr>
          <p:cNvPr id="61" name="矩形 60"/>
          <p:cNvSpPr/>
          <p:nvPr/>
        </p:nvSpPr>
        <p:spPr>
          <a:xfrm>
            <a:off x="98465" y="1083540"/>
            <a:ext cx="11931597" cy="957313"/>
          </a:xfrm>
          <a:prstGeom prst="rect">
            <a:avLst/>
          </a:prstGeom>
          <a:ln w="12700">
            <a:noFill/>
            <a:prstDash val="sysDash"/>
          </a:ln>
        </p:spPr>
        <p:txBody>
          <a:bodyPr wrap="square">
            <a:spAutoFit/>
          </a:bodyPr>
          <a:lstStyle/>
          <a:p>
            <a:pPr marL="0" marR="0" lvl="0" indent="457200" algn="dist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1" i="0" u="none" strike="noStrike" kern="120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Mann-Kendall</a:t>
            </a:r>
            <a:r>
              <a:rPr kumimoji="1" lang="zh-CN" altLang="en-US" sz="2400" b="1" i="0" u="none" strike="noStrike" kern="120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检验算法</a:t>
            </a:r>
            <a:r>
              <a:rPr kumimoji="1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是一种非参数检验算法，其优点是不要求样本遵从一定的分布，检验结果不受异常值干扰，</a:t>
            </a:r>
            <a:r>
              <a:rPr kumimoji="1" lang="zh-CN" altLang="en-US" sz="2400" b="1" i="0" u="none" strike="noStrike" kern="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rPr>
              <a:t>广泛应用于时间序列趋势变化检测</a:t>
            </a:r>
          </a:p>
        </p:txBody>
      </p:sp>
      <p:sp>
        <p:nvSpPr>
          <p:cNvPr id="62" name="矩形 61"/>
          <p:cNvSpPr/>
          <p:nvPr/>
        </p:nvSpPr>
        <p:spPr>
          <a:xfrm>
            <a:off x="161938" y="1106584"/>
            <a:ext cx="11775366" cy="911225"/>
          </a:xfrm>
          <a:prstGeom prst="rect">
            <a:avLst/>
          </a:prstGeom>
          <a:noFill/>
          <a:ln w="19050" cap="flat" cmpd="sng" algn="ctr">
            <a:solidFill>
              <a:srgbClr val="4AB5C4"/>
            </a:solidFill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ysClr val="windowText" lastClr="000000">
                <a:gamma/>
                <a:shade val="60000"/>
                <a:invGamma/>
              </a:sys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bg1"/>
                </a:solidFill>
              </a14:hiddenFill>
            </a:ext>
          </a:extLst>
        </p:spPr>
        <p:txBody>
          <a:bodyPr rot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63" name="矩形 62"/>
              <p:cNvSpPr/>
              <p:nvPr/>
            </p:nvSpPr>
            <p:spPr>
              <a:xfrm>
                <a:off x="85939" y="1924041"/>
                <a:ext cx="6363031" cy="4882747"/>
              </a:xfrm>
              <a:prstGeom prst="rect">
                <a:avLst/>
              </a:prstGeom>
              <a:ln w="12700">
                <a:noFill/>
                <a:prstDash val="sysDash"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dist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120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假设时间序列</a:t>
                </a: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𝑋</m:t>
                    </m:r>
                    <m:r>
                      <a:rPr kumimoji="1" lang="en-US" altLang="zh-CN" sz="18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=(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2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2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u="none" strike="noStrike" kern="1200" cap="none" spc="2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20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20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u="none" strike="noStrike" kern="1200" cap="none" spc="2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  <m:t>2</m:t>
                        </m:r>
                      </m:sub>
                    </m:sSub>
                    <m:r>
                      <a:rPr kumimoji="1" lang="en-US" altLang="zh-CN" sz="1800" b="0" i="1" u="none" strike="noStrike" kern="1200" cap="none" spc="20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,</m:t>
                    </m:r>
                    <m:r>
                      <a:rPr kumimoji="1" lang="en-US" altLang="zh-CN" sz="18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…</m:t>
                    </m:r>
                    <m:r>
                      <a:rPr kumimoji="1" lang="en-US" altLang="zh-CN" sz="1800" b="0" i="1" u="none" strike="noStrike" kern="1200" cap="none" spc="20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20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20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1" u="none" strike="noStrike" kern="1200" cap="none" spc="2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  <m:t>𝑛</m:t>
                        </m:r>
                      </m:sub>
                    </m:sSub>
                    <m:r>
                      <a:rPr kumimoji="1" lang="en-US" altLang="zh-CN" sz="18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kumimoji="1" lang="zh-CN" altLang="en-US" sz="1800" b="1" i="0" u="none" strike="noStrike" kern="120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不存在趋势，变量</a:t>
                </a: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𝑆</m:t>
                    </m:r>
                  </m:oMath>
                </a14:m>
                <a:r>
                  <a:rPr kumimoji="1" lang="zh-CN" altLang="en-US" sz="1800" b="1" i="0" u="none" strike="noStrike" kern="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为</a:t>
                </a:r>
                <a:endParaRPr kumimoji="1" lang="en-US" altLang="zh-CN" sz="1800" b="1" i="0" u="none" strike="noStrike" kern="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n-ea"/>
                  <a:sym typeface="+mn-lt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20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方正仿宋_GBK" panose="03000509000000000000" pitchFamily="65" charset="-122"/>
                          <a:cs typeface="+mn-ea"/>
                          <a:sym typeface="+mn-lt"/>
                        </a:rPr>
                        <m:t>𝑆</m:t>
                      </m:r>
                      <m:r>
                        <a:rPr kumimoji="1" lang="en-US" altLang="zh-CN" sz="1800" b="0" i="1" u="none" strike="noStrike" kern="1200" cap="none" spc="2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方正仿宋_GBK" panose="03000509000000000000" pitchFamily="65" charset="-122"/>
                          <a:cs typeface="+mn-ea"/>
                          <a:sym typeface="+mn-lt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1" lang="en-US" altLang="zh-CN" sz="1800" b="0" i="1" u="none" strike="noStrike" kern="1200" cap="none" spc="20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  <a:cs typeface="+mn-ea"/>
                              <a:sym typeface="+mn-lt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1" lang="en-US" altLang="zh-CN" sz="1800" b="0" i="1" u="none" strike="noStrike" kern="1200" cap="none" spc="20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  <a:cs typeface="+mn-ea"/>
                              <a:sym typeface="+mn-lt"/>
                            </a:rPr>
                            <m:t>𝑖</m:t>
                          </m:r>
                          <m:r>
                            <a:rPr kumimoji="1" lang="en-US" altLang="zh-CN" sz="1800" b="0" i="1" u="none" strike="noStrike" kern="1200" cap="none" spc="20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  <a:cs typeface="+mn-ea"/>
                              <a:sym typeface="+mn-lt"/>
                            </a:rPr>
                            <m:t>=1</m:t>
                          </m:r>
                        </m:sub>
                        <m:sup>
                          <m:r>
                            <a:rPr kumimoji="1" lang="en-US" altLang="zh-CN" sz="1800" b="0" i="1" u="none" strike="noStrike" kern="1200" cap="none" spc="20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  <a:cs typeface="+mn-ea"/>
                              <a:sym typeface="+mn-lt"/>
                            </a:rPr>
                            <m:t>𝑛</m:t>
                          </m:r>
                          <m:r>
                            <a:rPr kumimoji="1" lang="en-US" altLang="zh-CN" sz="1800" b="0" i="1" u="none" strike="noStrike" kern="1200" cap="none" spc="20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  <a:cs typeface="+mn-ea"/>
                              <a:sym typeface="+mn-lt"/>
                            </a:rPr>
                            <m:t>−1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𝑗</m:t>
                              </m:r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=</m:t>
                              </m:r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+1</m:t>
                              </m:r>
                            </m:sub>
                            <m:sup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𝑛</m:t>
                              </m:r>
                            </m:sup>
                            <m:e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𝑠𝑔𝑛</m:t>
                              </m:r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800" b="0" i="1" u="none" strike="noStrike" kern="1200" cap="none" spc="20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800" b="0" i="1" u="none" strike="noStrike" kern="1200" cap="none" spc="20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kumimoji="1" lang="en-US" altLang="zh-CN" sz="1800" b="1" i="0" u="none" strike="noStrike" kern="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n-ea"/>
                  <a:sym typeface="+mn-lt"/>
                </a:endParaRPr>
              </a:p>
              <a:p>
                <a:pPr marL="0" marR="0" lvl="0" indent="0" algn="dist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1" i="0" u="none" strike="noStrike" kern="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当</a:t>
                </a: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20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𝑛</m:t>
                    </m:r>
                    <m:r>
                      <a:rPr kumimoji="1" lang="en-US" altLang="zh-CN" sz="18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&gt;10</m:t>
                    </m:r>
                  </m:oMath>
                </a14:m>
                <a:r>
                  <a:rPr kumimoji="1" lang="zh-CN" altLang="en-US" sz="1800" b="1" i="0" u="none" strike="noStrike" kern="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时，统计量</a:t>
                </a: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𝑍𝑐</m:t>
                    </m:r>
                  </m:oMath>
                </a14:m>
                <a:r>
                  <a:rPr kumimoji="1" lang="zh-CN" altLang="en-US" sz="1800" b="1" i="0" u="none" strike="noStrike" kern="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收敛于标准正态分布</a:t>
                </a:r>
                <a:endParaRPr kumimoji="1" lang="en-US" altLang="zh-CN" sz="1800" b="1" i="0" u="none" strike="noStrike" kern="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n-ea"/>
                  <a:sym typeface="+mn-lt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800" b="0" i="1" u="none" strike="noStrike" kern="1200" cap="none" spc="20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方正仿宋_GBK" panose="03000509000000000000" pitchFamily="65" charset="-122"/>
                          <a:cs typeface="+mn-ea"/>
                          <a:sym typeface="+mn-lt"/>
                        </a:rPr>
                        <m:t>𝑍𝑐</m:t>
                      </m:r>
                      <m:r>
                        <a:rPr kumimoji="1" lang="en-US" altLang="zh-CN" sz="1800" b="0" i="1" u="none" strike="noStrike" kern="1200" cap="none" spc="2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方正仿宋_GBK" panose="03000509000000000000" pitchFamily="65" charset="-122"/>
                          <a:cs typeface="+mn-ea"/>
                          <a:sym typeface="+mn-lt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1" lang="en-US" altLang="zh-CN" sz="1800" b="0" i="1" u="none" strike="noStrike" kern="1200" cap="none" spc="20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kumimoji="1" lang="en-US" altLang="zh-CN" sz="1800" b="0" i="1" u="none" strike="noStrike" kern="1200" cap="none" spc="20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800" b="0" i="1" u="none" strike="noStrike" kern="1200" cap="none" spc="20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𝑆</m:t>
                                  </m:r>
                                  <m:r>
                                    <a:rPr kumimoji="1" lang="en-US" altLang="zh-CN" sz="1800" b="0" i="1" u="none" strike="noStrike" kern="1200" cap="none" spc="20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−1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1800" b="0" i="1" u="none" strike="noStrike" kern="1200" cap="none" spc="20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方正仿宋_GBK" panose="03000509000000000000" pitchFamily="65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1800" b="0" i="1" u="none" strike="noStrike" kern="1200" cap="none" spc="20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方正仿宋_GBK" panose="03000509000000000000" pitchFamily="65" charset="-122"/>
                                          <a:cs typeface="+mn-ea"/>
                                          <a:sym typeface="+mn-lt"/>
                                        </a:rPr>
                                        <m:t>𝑉𝑎𝑟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1800" b="0" i="1" u="none" strike="noStrike" kern="1200" cap="none" spc="20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方正仿宋_GBK" panose="03000509000000000000" pitchFamily="65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1800" b="0" i="1" u="none" strike="noStrike" kern="1200" cap="none" spc="20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方正仿宋_GBK" panose="03000509000000000000" pitchFamily="65" charset="-122"/>
                                              <a:cs typeface="+mn-ea"/>
                                              <a:sym typeface="+mn-lt"/>
                                            </a:rPr>
                                            <m:t>𝑆</m:t>
                                          </m:r>
                                        </m:e>
                                      </m:d>
                                    </m:e>
                                  </m:rad>
                                </m:den>
                              </m:f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        </m:t>
                              </m:r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𝑆</m:t>
                              </m:r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&gt;0</m:t>
                              </m:r>
                            </m:e>
                            <m:e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     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j-cs"/>
                                  <a:sym typeface="等线" panose="02010600030101010101" charset="-122"/>
                                </a:rPr>
                                <m:t>0                     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j-cs"/>
                                  <a:sym typeface="等线" panose="02010600030101010101" charset="-122"/>
                                </a:rPr>
                                <m:t>𝑆</m:t>
                              </m:r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j-cs"/>
                                  <a:sym typeface="等线" panose="02010600030101010101" charset="-122"/>
                                </a:rPr>
                                <m:t>= 0</m:t>
                              </m:r>
                            </m:e>
                            <m:e>
                              <m:f>
                                <m:fPr>
                                  <m:ctrlP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</m:ctrlPr>
                                </m:fPr>
                                <m:num>
                                  <m: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𝑆</m:t>
                                  </m:r>
                                  <m:r>
                                    <a:rPr kumimoji="1" lang="en-US" altLang="zh-CN" sz="1800" b="0" i="1" u="none" strike="noStrike" kern="1200" cap="none" spc="20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+</m:t>
                                  </m:r>
                                  <m: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kumimoji="1" lang="en-US" altLang="zh-CN" sz="1800" b="0" i="1" u="none" strike="noStrike" kern="1200" cap="none" spc="20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方正仿宋_GBK" panose="03000509000000000000" pitchFamily="65" charset="-122"/>
                                          <a:cs typeface="+mn-ea"/>
                                          <a:sym typeface="+mn-lt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kumimoji="1" lang="en-US" altLang="zh-CN" sz="1800" b="0" i="1" u="none" strike="noStrike" kern="1200" cap="none" spc="20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方正仿宋_GBK" panose="03000509000000000000" pitchFamily="65" charset="-122"/>
                                          <a:cs typeface="+mn-ea"/>
                                          <a:sym typeface="+mn-lt"/>
                                        </a:rPr>
                                        <m:t>𝑉𝑎𝑟</m:t>
                                      </m:r>
                                      <m:d>
                                        <m:dPr>
                                          <m:ctrlPr>
                                            <a:rPr kumimoji="1" lang="en-US" altLang="zh-CN" sz="1800" b="0" i="1" u="none" strike="noStrike" kern="1200" cap="none" spc="20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方正仿宋_GBK" panose="03000509000000000000" pitchFamily="65" charset="-122"/>
                                              <a:cs typeface="+mn-ea"/>
                                              <a:sym typeface="+mn-lt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1" lang="en-US" altLang="zh-CN" sz="1800" b="0" i="1" u="none" strike="noStrike" kern="1200" cap="none" spc="20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方正仿宋_GBK" panose="03000509000000000000" pitchFamily="65" charset="-122"/>
                                              <a:cs typeface="+mn-ea"/>
                                              <a:sym typeface="+mn-lt"/>
                                            </a:rPr>
                                            <m:t>𝑆</m:t>
                                          </m:r>
                                        </m:e>
                                      </m:d>
                                    </m:e>
                                  </m:rad>
                                </m:den>
                              </m:f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        </m:t>
                              </m:r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𝑆</m:t>
                              </m:r>
                              <m:r>
                                <a:rPr kumimoji="1" lang="en-US" altLang="zh-CN" sz="1800" b="0" i="1" u="none" strike="noStrike" kern="120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&lt;0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en-US" altLang="zh-CN" sz="1800" b="1" i="0" u="none" strike="noStrike" kern="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n-ea"/>
                  <a:sym typeface="+mn-lt"/>
                </a:endParaRPr>
              </a:p>
              <a:p>
                <a:pPr marL="0" marR="0" lvl="0" indent="0" algn="dist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8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|</m:t>
                    </m:r>
                    <m:r>
                      <a:rPr kumimoji="1" lang="en-US" altLang="zh-CN" sz="1800" b="0" i="1" u="none" strike="noStrike" kern="1200" cap="none" spc="20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𝑍𝑐</m:t>
                    </m:r>
                    <m:r>
                      <a:rPr kumimoji="1" lang="en-US" altLang="zh-CN" sz="18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|</m:t>
                    </m:r>
                    <m:r>
                      <a:rPr kumimoji="1" lang="en-US" altLang="zh-CN" sz="18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ea"/>
                        <a:sym typeface="+mn-lt"/>
                      </a:rPr>
                      <m:t>≥</m:t>
                    </m:r>
                    <m:sSub>
                      <m:sSubPr>
                        <m:ctrlPr>
                          <a:rPr kumimoji="1" lang="en-US" altLang="zh-CN" sz="1800" b="0" i="1" u="none" strike="noStrike" kern="1200" cap="none" spc="2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</m:ctrlPr>
                      </m:sSubPr>
                      <m:e>
                        <m:r>
                          <a:rPr kumimoji="1" lang="en-US" altLang="zh-CN" sz="1800" b="0" i="1" u="none" strike="noStrike" kern="1200" cap="none" spc="2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  <m:t>𝑍</m:t>
                        </m:r>
                      </m:e>
                      <m:sub>
                        <m:r>
                          <a:rPr kumimoji="1" lang="en-US" altLang="zh-CN" sz="1800" b="0" i="1" u="none" strike="noStrike" kern="1200" cap="none" spc="2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  <m:t>1−</m:t>
                        </m:r>
                        <m:r>
                          <a:rPr kumimoji="1" lang="en-US" altLang="zh-CN" sz="1800" b="0" i="1" u="none" strike="noStrike" kern="1200" cap="none" spc="2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  <m:t>𝑎</m:t>
                        </m:r>
                        <m:r>
                          <a:rPr kumimoji="1" lang="en-US" altLang="zh-CN" sz="1800" b="0" i="1" u="none" strike="noStrike" kern="1200" cap="none" spc="20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方正仿宋_GBK" panose="03000509000000000000" pitchFamily="65" charset="-122"/>
                            <a:cs typeface="+mn-ea"/>
                            <a:sym typeface="+mn-lt"/>
                          </a:rPr>
                          <m:t>/2</m:t>
                        </m:r>
                      </m:sub>
                    </m:sSub>
                  </m:oMath>
                </a14:m>
                <a:r>
                  <a:rPr kumimoji="1" lang="zh-CN" altLang="en-US" sz="1800" b="1" i="0" u="none" strike="noStrike" kern="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时拒绝原假设，变化趋势用倾斜度</a:t>
                </a:r>
                <a14:m>
                  <m:oMath xmlns:m="http://schemas.openxmlformats.org/officeDocument/2006/math">
                    <m:r>
                      <a:rPr kumimoji="1" lang="zh-CN" altLang="en-US" sz="1800" b="0" i="1" u="none" strike="noStrike" kern="0" cap="none" spc="20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𝛽</m:t>
                    </m:r>
                  </m:oMath>
                </a14:m>
                <a:r>
                  <a:rPr kumimoji="1" lang="zh-CN" altLang="en-US" sz="1800" b="1" i="0" u="none" strike="noStrike" kern="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表示</a:t>
                </a:r>
                <a:endParaRPr kumimoji="1" lang="en-US" altLang="zh-CN" sz="1800" b="1" i="0" u="none" strike="noStrike" kern="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n-ea"/>
                  <a:sym typeface="+mn-lt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zh-CN" altLang="en-US" sz="1800" b="0" i="1" u="none" strike="noStrike" kern="0" cap="none" spc="20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方正仿宋_GBK" panose="03000509000000000000" pitchFamily="65" charset="-122"/>
                          <a:cs typeface="+mn-ea"/>
                          <a:sym typeface="+mn-lt"/>
                        </a:rPr>
                        <m:t>𝛽</m:t>
                      </m:r>
                      <m:r>
                        <a:rPr kumimoji="1" lang="en-US" altLang="zh-CN" sz="1800" b="0" i="1" u="none" strike="noStrike" kern="0" cap="none" spc="2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方正仿宋_GBK" panose="03000509000000000000" pitchFamily="65" charset="-122"/>
                          <a:cs typeface="+mn-ea"/>
                          <a:sym typeface="+mn-lt"/>
                        </a:rPr>
                        <m:t>=</m:t>
                      </m:r>
                      <m:r>
                        <a:rPr kumimoji="1" lang="en-US" altLang="zh-CN" sz="1800" b="0" i="1" u="none" strike="noStrike" kern="0" cap="none" spc="2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方正仿宋_GBK" panose="03000509000000000000" pitchFamily="65" charset="-122"/>
                          <a:cs typeface="+mn-ea"/>
                          <a:sym typeface="+mn-lt"/>
                        </a:rPr>
                        <m:t>𝑚𝑒𝑑𝑖𝑎𝑛</m:t>
                      </m:r>
                      <m:d>
                        <m:dPr>
                          <m:ctrlPr>
                            <a:rPr kumimoji="1" lang="en-US" altLang="zh-CN" sz="1800" b="0" i="1" u="none" strike="noStrike" kern="0" cap="none" spc="20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方正仿宋_GBK" panose="03000509000000000000" pitchFamily="65" charset="-122"/>
                              <a:cs typeface="+mn-ea"/>
                              <a:sym typeface="+mn-lt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1" lang="en-US" altLang="zh-CN" sz="1800" b="0" i="1" u="none" strike="noStrike" kern="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kumimoji="1" lang="en-US" altLang="zh-CN" sz="1800" b="0" i="1" u="none" strike="noStrike" kern="1200" cap="none" spc="20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1" lang="en-US" altLang="zh-CN" sz="1800" b="0" i="1" u="none" strike="noStrike" kern="1200" cap="none" spc="20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方正仿宋_GBK" panose="03000509000000000000" pitchFamily="65" charset="-122"/>
                                      <a:cs typeface="+mn-ea"/>
                                      <a:sym typeface="+mn-lt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1800" b="0" i="1" u="none" strike="noStrike" kern="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𝑗</m:t>
                              </m:r>
                              <m:r>
                                <a:rPr kumimoji="1" lang="en-US" altLang="zh-CN" sz="1800" b="0" i="1" u="none" strike="noStrike" kern="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−</m:t>
                              </m:r>
                              <m:r>
                                <a:rPr kumimoji="1" lang="en-US" altLang="zh-CN" sz="1800" b="0" i="1" u="none" strike="noStrike" kern="0" cap="none" spc="20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方正仿宋_GBK" panose="03000509000000000000" pitchFamily="65" charset="-122"/>
                                  <a:cs typeface="+mn-ea"/>
                                  <a:sym typeface="+mn-lt"/>
                                </a:rPr>
                                <m:t>𝑖</m:t>
                              </m:r>
                            </m:den>
                          </m:f>
                        </m:e>
                      </m:d>
                      <m:r>
                        <a:rPr kumimoji="1" lang="en-US" altLang="zh-CN" sz="1800" b="0" i="1" u="none" strike="noStrike" kern="0" cap="none" spc="2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方正仿宋_GBK" panose="03000509000000000000" pitchFamily="65" charset="-122"/>
                          <a:cs typeface="+mn-ea"/>
                          <a:sym typeface="+mn-lt"/>
                        </a:rPr>
                        <m:t>      </m:t>
                      </m:r>
                      <m:r>
                        <a:rPr kumimoji="1" lang="en-US" altLang="zh-CN" sz="1800" b="0" i="1" u="none" strike="noStrike" kern="0" cap="none" spc="2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∀ 1&lt;</m:t>
                      </m:r>
                      <m:r>
                        <a:rPr kumimoji="1" lang="en-US" altLang="zh-CN" sz="1800" b="0" i="1" u="none" strike="noStrike" kern="0" cap="none" spc="2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𝑖</m:t>
                      </m:r>
                      <m:r>
                        <a:rPr kumimoji="1" lang="en-US" altLang="zh-CN" sz="1800" b="0" i="1" u="none" strike="noStrike" kern="0" cap="none" spc="2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&lt;</m:t>
                      </m:r>
                      <m:r>
                        <a:rPr kumimoji="1" lang="en-US" altLang="zh-CN" sz="1800" b="0" i="1" u="none" strike="noStrike" kern="0" cap="none" spc="2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𝑗</m:t>
                      </m:r>
                      <m:r>
                        <a:rPr kumimoji="1" lang="en-US" altLang="zh-CN" sz="1800" b="0" i="1" u="none" strike="noStrike" kern="0" cap="none" spc="2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&lt;</m:t>
                      </m:r>
                      <m:r>
                        <a:rPr kumimoji="1" lang="en-US" altLang="zh-CN" sz="1800" b="0" i="1" u="none" strike="noStrike" kern="0" cap="none" spc="20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ea"/>
                          <a:sym typeface="+mn-lt"/>
                        </a:rPr>
                        <m:t>𝑛</m:t>
                      </m:r>
                    </m:oMath>
                  </m:oMathPara>
                </a14:m>
                <a:endParaRPr kumimoji="1" lang="en-US" altLang="zh-CN" sz="1800" b="1" i="0" u="none" strike="noStrike" kern="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n-ea"/>
                  <a:sym typeface="+mn-lt"/>
                </a:endParaRPr>
              </a:p>
              <a:p>
                <a:pPr marL="0" marR="0" lvl="0" indent="0" algn="dist" defTabSz="914400" rtl="0" eaLnBrk="1" fontAlgn="auto" latinLnBrk="0" hangingPunct="1">
                  <a:lnSpc>
                    <a:spcPts val="35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1" lang="zh-CN" altLang="en-US" sz="1800" b="0" i="1" u="none" strike="noStrike" kern="0" cap="none" spc="20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𝛽</m:t>
                    </m:r>
                  </m:oMath>
                </a14:m>
                <a:r>
                  <a:rPr kumimoji="1" lang="zh-CN" altLang="en-US" sz="1800" b="1" i="0" u="none" strike="noStrike" kern="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为正值表示“上升趋势”，</a:t>
                </a:r>
                <a14:m>
                  <m:oMath xmlns:m="http://schemas.openxmlformats.org/officeDocument/2006/math">
                    <m:r>
                      <a:rPr kumimoji="1" lang="zh-CN" altLang="en-US" sz="1800" b="0" i="1" u="none" strike="noStrike" kern="0" cap="none" spc="20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𝛽</m:t>
                    </m:r>
                  </m:oMath>
                </a14:m>
                <a:r>
                  <a:rPr kumimoji="1" lang="zh-CN" altLang="en-US" sz="1800" b="1" i="0" u="none" strike="noStrike" kern="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为负值表示“下降趋势”</a:t>
                </a:r>
              </a:p>
            </p:txBody>
          </p:sp>
        </mc:Choice>
        <mc:Fallback>
          <p:sp>
            <p:nvSpPr>
              <p:cNvPr id="63" name="矩形 6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9" y="1924041"/>
                <a:ext cx="6363031" cy="4882747"/>
              </a:xfrm>
              <a:prstGeom prst="rect">
                <a:avLst/>
              </a:prstGeom>
              <a:blipFill rotWithShape="1">
                <a:blip r:embed="rId6"/>
                <a:stretch>
                  <a:fillRect l="-766" r="-4885" b="-1124"/>
                </a:stretch>
              </a:blipFill>
              <a:ln w="12700"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4" name="矩形 63"/>
              <p:cNvSpPr/>
              <p:nvPr/>
            </p:nvSpPr>
            <p:spPr>
              <a:xfrm>
                <a:off x="6874118" y="2750540"/>
                <a:ext cx="180498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1" i="0" u="none" strike="noStrike" kern="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年前 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𝑍𝑐</m:t>
                    </m:r>
                    <m:r>
                      <a:rPr kumimoji="1" lang="en-US" altLang="zh-CN" sz="14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=−5.35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j-cs"/>
                  <a:sym typeface="等线" panose="02010600030101010101" charset="-122"/>
                </a:endParaRPr>
              </a:p>
            </p:txBody>
          </p:sp>
        </mc:Choice>
        <mc:Fallback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4118" y="2750540"/>
                <a:ext cx="1804981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1014"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5" name="矩形 64"/>
              <p:cNvSpPr/>
              <p:nvPr/>
            </p:nvSpPr>
            <p:spPr>
              <a:xfrm>
                <a:off x="10195517" y="2750540"/>
                <a:ext cx="1654105" cy="3077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400" b="1" i="0" u="none" strike="noStrike" kern="0" cap="none" spc="20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方正仿宋_GBK" panose="03000509000000000000" pitchFamily="65" charset="-122"/>
                    <a:ea typeface="方正仿宋_GBK" panose="03000509000000000000" pitchFamily="65" charset="-122"/>
                    <a:cs typeface="+mn-ea"/>
                    <a:sym typeface="+mn-lt"/>
                  </a:rPr>
                  <a:t>年后 </a:t>
                </a:r>
                <a14:m>
                  <m:oMath xmlns:m="http://schemas.openxmlformats.org/officeDocument/2006/math">
                    <m:r>
                      <a:rPr kumimoji="1" lang="en-US" altLang="zh-CN" sz="14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𝑍𝑐</m:t>
                    </m:r>
                    <m:r>
                      <a:rPr kumimoji="1" lang="en-US" altLang="zh-CN" sz="1400" b="0" i="1" u="none" strike="noStrike" kern="1200" cap="none" spc="20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方正仿宋_GBK" panose="03000509000000000000" pitchFamily="65" charset="-122"/>
                        <a:cs typeface="+mn-ea"/>
                        <a:sym typeface="+mn-lt"/>
                      </a:rPr>
                      <m:t>=5.50</m:t>
                    </m:r>
                  </m:oMath>
                </a14:m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j-cs"/>
                  <a:sym typeface="等线" panose="02010600030101010101" charset="-122"/>
                </a:endParaRPr>
              </a:p>
            </p:txBody>
          </p:sp>
        </mc:Choice>
        <mc:Fallback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5517" y="2750540"/>
                <a:ext cx="1654105" cy="307777"/>
              </a:xfrm>
              <a:prstGeom prst="rect">
                <a:avLst/>
              </a:prstGeom>
              <a:blipFill rotWithShape="1">
                <a:blip r:embed="rId8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矩形 65"/>
          <p:cNvSpPr/>
          <p:nvPr/>
        </p:nvSpPr>
        <p:spPr>
          <a:xfrm>
            <a:off x="6686381" y="3776010"/>
            <a:ext cx="5255999" cy="534762"/>
          </a:xfrm>
          <a:prstGeom prst="rect">
            <a:avLst/>
          </a:prstGeom>
          <a:ln w="19050">
            <a:solidFill>
              <a:srgbClr val="029676"/>
            </a:solidFill>
            <a:prstDash val="sysDash"/>
          </a:ln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700" b="1" i="0" u="none" strike="noStrike" kern="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等线" panose="02010600030101010101" charset="-122"/>
              </a:rPr>
              <a:t>年前</a:t>
            </a:r>
            <a:r>
              <a:rPr kumimoji="1" lang="zh-CN" altLang="en-US" sz="17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等线" panose="02010600030101010101" charset="-122"/>
              </a:rPr>
              <a:t>存在明显</a:t>
            </a:r>
            <a:r>
              <a:rPr kumimoji="1" lang="zh-CN" altLang="en-US" sz="1700" b="1" i="0" u="none" strike="noStrike" kern="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等线" panose="02010600030101010101" charset="-122"/>
              </a:rPr>
              <a:t>下降趋势  年后</a:t>
            </a:r>
            <a:r>
              <a:rPr kumimoji="1" lang="zh-CN" altLang="en-US" sz="17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等线" panose="02010600030101010101" charset="-122"/>
              </a:rPr>
              <a:t>存在明显</a:t>
            </a:r>
            <a:r>
              <a:rPr kumimoji="1" lang="zh-CN" altLang="en-US" sz="1700" b="1" i="0" u="none" strike="noStrike" kern="0" cap="none" spc="2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等线" panose="02010600030101010101" charset="-122"/>
              </a:rPr>
              <a:t>上升趋势</a:t>
            </a:r>
          </a:p>
        </p:txBody>
      </p:sp>
      <p:sp>
        <p:nvSpPr>
          <p:cNvPr id="67" name="右箭头 66"/>
          <p:cNvSpPr/>
          <p:nvPr/>
        </p:nvSpPr>
        <p:spPr bwMode="gray">
          <a:xfrm rot="5400000">
            <a:off x="7811666" y="3434624"/>
            <a:ext cx="360000" cy="287655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68" name="右箭头 67"/>
          <p:cNvSpPr/>
          <p:nvPr/>
        </p:nvSpPr>
        <p:spPr bwMode="gray">
          <a:xfrm rot="5400000">
            <a:off x="10437580" y="3433270"/>
            <a:ext cx="360000" cy="287655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sp>
        <p:nvSpPr>
          <p:cNvPr id="69" name="右箭头 68"/>
          <p:cNvSpPr/>
          <p:nvPr/>
        </p:nvSpPr>
        <p:spPr bwMode="gray">
          <a:xfrm rot="5400000">
            <a:off x="9134380" y="4368963"/>
            <a:ext cx="360000" cy="287655"/>
          </a:xfrm>
          <a:prstGeom prst="rightArrow">
            <a:avLst/>
          </a:prstGeom>
          <a:solidFill>
            <a:srgbClr val="02967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none" lIns="180000" rIns="180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defRPr/>
            </a:pPr>
            <a:endParaRPr kumimoji="0" lang="zh-CN" altLang="en-US" sz="12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Times New Roman" panose="02020603050405020304" pitchFamily="18" charset="0"/>
              <a:sym typeface="等线" panose="0201060003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806383" y="5319608"/>
            <a:ext cx="1203614" cy="1159128"/>
            <a:chOff x="7894065" y="5319608"/>
            <a:chExt cx="1203614" cy="1159128"/>
          </a:xfrm>
        </p:grpSpPr>
        <p:cxnSp>
          <p:nvCxnSpPr>
            <p:cNvPr id="72" name="直接连接符 71"/>
            <p:cNvCxnSpPr/>
            <p:nvPr/>
          </p:nvCxnSpPr>
          <p:spPr>
            <a:xfrm>
              <a:off x="9030465" y="5319608"/>
              <a:ext cx="0" cy="1080000"/>
            </a:xfrm>
            <a:prstGeom prst="line">
              <a:avLst/>
            </a:prstGeom>
            <a:noFill/>
            <a:ln w="28575" cap="flat" cmpd="sng" algn="ctr">
              <a:solidFill>
                <a:srgbClr val="70AD47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73" name="矩形 72"/>
            <p:cNvSpPr/>
            <p:nvPr/>
          </p:nvSpPr>
          <p:spPr>
            <a:xfrm>
              <a:off x="7894065" y="5955516"/>
              <a:ext cx="1203614" cy="52322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n-ea"/>
                  <a:sym typeface="+mn-lt"/>
                </a:rPr>
                <a:t>倾斜度最小</a:t>
              </a:r>
              <a:endParaRPr kumimoji="1" lang="en-US" altLang="zh-CN" sz="14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n-ea"/>
                  <a:sym typeface="+mn-lt"/>
                </a:rPr>
                <a:t>开始停工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701726" y="4835682"/>
            <a:ext cx="1200977" cy="1643054"/>
            <a:chOff x="9789408" y="4835682"/>
            <a:chExt cx="1200977" cy="1643054"/>
          </a:xfrm>
        </p:grpSpPr>
        <p:cxnSp>
          <p:nvCxnSpPr>
            <p:cNvPr id="75" name="直接连接符 74"/>
            <p:cNvCxnSpPr/>
            <p:nvPr/>
          </p:nvCxnSpPr>
          <p:spPr>
            <a:xfrm>
              <a:off x="9806054" y="4835682"/>
              <a:ext cx="0" cy="1296000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miter lim="800000"/>
              <a:headEnd type="oval"/>
              <a:tailEnd type="oval"/>
            </a:ln>
            <a:effectLst/>
          </p:spPr>
        </p:cxnSp>
        <p:sp>
          <p:nvSpPr>
            <p:cNvPr id="76" name="矩形 75"/>
            <p:cNvSpPr/>
            <p:nvPr/>
          </p:nvSpPr>
          <p:spPr>
            <a:xfrm>
              <a:off x="9789408" y="5955516"/>
              <a:ext cx="1200977" cy="52322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n-ea"/>
                  <a:sym typeface="+mn-lt"/>
                </a:rPr>
                <a:t>倾斜度最大</a:t>
              </a:r>
              <a:endParaRPr kumimoji="1" lang="en-US" altLang="zh-CN" sz="1400" b="1" i="0" u="none" strike="noStrike" kern="0" cap="none" spc="2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n-ea"/>
                <a:sym typeface="+mn-lt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1" lang="zh-CN" altLang="en-US" sz="1400" b="1" i="0" u="none" strike="noStrike" kern="0" cap="none" spc="2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仿宋_GBK" panose="03000509000000000000" pitchFamily="65" charset="-122"/>
                  <a:ea typeface="方正仿宋_GBK" panose="03000509000000000000" pitchFamily="65" charset="-122"/>
                  <a:cs typeface="+mn-ea"/>
                  <a:sym typeface="+mn-lt"/>
                </a:rPr>
                <a:t>开始复工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1831" y="1157743"/>
            <a:ext cx="8877600" cy="27720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1831" y="4000731"/>
            <a:ext cx="4428000" cy="27720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4621431" y="4000731"/>
            <a:ext cx="4428000" cy="27720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4905375" y="321310"/>
            <a:ext cx="69653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大工业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用户停复工识别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效果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方正小标宋_GBK" panose="03000509000000000000" pitchFamily="65" charset="-122"/>
              <a:ea typeface="方正小标宋_GBK" panose="03000509000000000000" pitchFamily="65" charset="-122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91625" y="1157744"/>
            <a:ext cx="2819306" cy="499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2018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年和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腊月廿五至廿九电量快速下降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，三十非常低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正月初六开始，电量快速恢复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正月廿五开始，电量快速恢复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停工区间：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腊月三十至正月初六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腊月三十至正月廿五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700487" y="5010599"/>
            <a:ext cx="238325" cy="912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 rot="20658818">
            <a:off x="1662349" y="47744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036986" y="5578158"/>
            <a:ext cx="208280" cy="396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 rot="1726640">
            <a:off x="1936118" y="5202035"/>
            <a:ext cx="361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6112395" y="4839853"/>
            <a:ext cx="216000" cy="756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20522038">
            <a:off x="6175308" y="486782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7390659" y="5010599"/>
            <a:ext cx="239687" cy="681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 rot="1246286">
            <a:off x="7181392" y="5014290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15" name="矩形 14"/>
          <p:cNvSpPr/>
          <p:nvPr/>
        </p:nvSpPr>
        <p:spPr>
          <a:xfrm>
            <a:off x="1649555" y="4628561"/>
            <a:ext cx="612000" cy="163282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93923" y="4628561"/>
            <a:ext cx="1613369" cy="163282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1831" y="1157743"/>
            <a:ext cx="8877600" cy="27720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1831" y="4000731"/>
            <a:ext cx="4428000" cy="27720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4621431" y="4000731"/>
            <a:ext cx="4428000" cy="27720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4905375" y="321310"/>
            <a:ext cx="6965315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大工业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用户停复工识别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效果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方正小标宋_GBK" panose="03000509000000000000" pitchFamily="65" charset="-122"/>
              <a:ea typeface="方正小标宋_GBK" panose="03000509000000000000" pitchFamily="65" charset="-122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91625" y="1157744"/>
            <a:ext cx="2819306" cy="499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2018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年和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腊月廿五至廿九电量快速下降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，三十非常低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正月初六开始，电量快速恢复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正月廿五开始，电量快速恢复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停工区间：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腊月三十至正月初六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腊月三十至正月廿五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700487" y="5010599"/>
            <a:ext cx="238325" cy="9122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 rot="20658818">
            <a:off x="1662349" y="4774421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036986" y="5578158"/>
            <a:ext cx="208280" cy="396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 rot="1726640">
            <a:off x="1936118" y="5202035"/>
            <a:ext cx="361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6112395" y="4839853"/>
            <a:ext cx="216000" cy="756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20522038">
            <a:off x="6175308" y="486782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7390659" y="5010599"/>
            <a:ext cx="239687" cy="6815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 rot="1246286">
            <a:off x="7181392" y="5014290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15" name="矩形 14"/>
          <p:cNvSpPr/>
          <p:nvPr/>
        </p:nvSpPr>
        <p:spPr>
          <a:xfrm>
            <a:off x="1649555" y="4628561"/>
            <a:ext cx="612000" cy="163282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093923" y="4628561"/>
            <a:ext cx="1613369" cy="163282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pic>
        <p:nvPicPr>
          <p:cNvPr id="20" name="图片 19"/>
          <p:cNvPicPr/>
          <p:nvPr/>
        </p:nvPicPr>
        <p:blipFill>
          <a:blip r:embed="rId5"/>
          <a:stretch>
            <a:fillRect/>
          </a:stretch>
        </p:blipFill>
        <p:spPr>
          <a:xfrm>
            <a:off x="171831" y="1157743"/>
            <a:ext cx="4428000" cy="27720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pic>
        <p:nvPicPr>
          <p:cNvPr id="21" name="图片 20"/>
          <p:cNvPicPr/>
          <p:nvPr/>
        </p:nvPicPr>
        <p:blipFill>
          <a:blip r:embed="rId6"/>
          <a:stretch>
            <a:fillRect/>
          </a:stretch>
        </p:blipFill>
        <p:spPr>
          <a:xfrm>
            <a:off x="4621431" y="1157743"/>
            <a:ext cx="4428000" cy="27720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61133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71831" y="1157743"/>
            <a:ext cx="88776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1718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6214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4905375" y="321310"/>
            <a:ext cx="69653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一般工商业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用户停复工识别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效果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方正小标宋_GBK" panose="03000509000000000000" pitchFamily="65" charset="-122"/>
              <a:ea typeface="方正小标宋_GBK" panose="03000509000000000000" pitchFamily="65" charset="-122"/>
              <a:cs typeface="+mj-cs"/>
              <a:sym typeface="Calibri" panose="020F0502020204030204" pitchFamily="34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778498" y="5069733"/>
            <a:ext cx="141263" cy="5085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 rot="20681017">
            <a:off x="1814145" y="4813365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129014" y="5221506"/>
            <a:ext cx="151166" cy="410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6226694" y="5178624"/>
            <a:ext cx="206178" cy="552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20366681">
            <a:off x="6303132" y="5015094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15" name="矩形 14"/>
          <p:cNvSpPr/>
          <p:nvPr/>
        </p:nvSpPr>
        <p:spPr>
          <a:xfrm>
            <a:off x="1770986" y="4821381"/>
            <a:ext cx="513175" cy="144000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08222" y="4821381"/>
            <a:ext cx="2649450" cy="144000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91625" y="1157744"/>
            <a:ext cx="2819306" cy="499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2018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年和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腊月廿七至廿九电量快速下降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，三十非常低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正月初四开始，电量快速恢复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春节停工以后，至今尚未复工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停工区间：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腊月三十至正月初四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腊月三十后尚未复工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 rot="1247417">
            <a:off x="2183768" y="5151235"/>
            <a:ext cx="361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171831" y="1157743"/>
            <a:ext cx="88776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1718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46214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4905375" y="321310"/>
            <a:ext cx="69653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一般工商业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用户停复工识别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效果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方正小标宋_GBK" panose="03000509000000000000" pitchFamily="65" charset="-122"/>
              <a:ea typeface="方正小标宋_GBK" panose="03000509000000000000" pitchFamily="65" charset="-122"/>
              <a:cs typeface="+mj-cs"/>
              <a:sym typeface="Calibri" panose="020F0502020204030204" pitchFamily="34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778498" y="5069733"/>
            <a:ext cx="141263" cy="5085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 rot="20681017">
            <a:off x="1814145" y="4813365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129014" y="5221506"/>
            <a:ext cx="151166" cy="410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6226694" y="5178624"/>
            <a:ext cx="206178" cy="5520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20366681">
            <a:off x="6303132" y="5015094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15" name="矩形 14"/>
          <p:cNvSpPr/>
          <p:nvPr/>
        </p:nvSpPr>
        <p:spPr>
          <a:xfrm>
            <a:off x="1770986" y="4821381"/>
            <a:ext cx="513175" cy="144000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08222" y="4821381"/>
            <a:ext cx="2649450" cy="144000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91625" y="1157744"/>
            <a:ext cx="2819306" cy="499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2018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年和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腊月廿七至廿九电量快速下降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，三十非常低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正月初四开始，电量快速恢复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春节停工以后，至今尚未复工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停工区间：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腊月三十至正月初四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腊月三十后尚未复工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pic>
        <p:nvPicPr>
          <p:cNvPr id="21" name="图片 20"/>
          <p:cNvPicPr/>
          <p:nvPr/>
        </p:nvPicPr>
        <p:blipFill>
          <a:blip r:embed="rId6"/>
          <a:stretch>
            <a:fillRect/>
          </a:stretch>
        </p:blipFill>
        <p:spPr>
          <a:xfrm>
            <a:off x="171831" y="1157743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图片 23"/>
          <p:cNvPicPr/>
          <p:nvPr/>
        </p:nvPicPr>
        <p:blipFill>
          <a:blip r:embed="rId7"/>
          <a:stretch>
            <a:fillRect/>
          </a:stretch>
        </p:blipFill>
        <p:spPr>
          <a:xfrm>
            <a:off x="4621431" y="1157743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7" name="文本框 16"/>
          <p:cNvSpPr txBox="1"/>
          <p:nvPr/>
        </p:nvSpPr>
        <p:spPr>
          <a:xfrm rot="1247417">
            <a:off x="2183768" y="5151235"/>
            <a:ext cx="361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</p:spTree>
    <p:extLst>
      <p:ext uri="{BB962C8B-B14F-4D97-AF65-F5344CB8AC3E}">
        <p14:creationId xmlns:p14="http://schemas.microsoft.com/office/powerpoint/2010/main" xmlns="" val="266994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214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图片 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" y="1157743"/>
            <a:ext cx="88776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4905375" y="321310"/>
            <a:ext cx="69653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农业排灌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用户停复工识别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效果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方正小标宋_GBK" panose="03000509000000000000" pitchFamily="65" charset="-122"/>
              <a:ea typeface="方正小标宋_GBK" panose="03000509000000000000" pitchFamily="65" charset="-122"/>
              <a:cs typeface="+mj-cs"/>
              <a:sym typeface="Calibri" panose="020F050202020403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91625" y="1157744"/>
            <a:ext cx="2819306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2018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腊月廿七至廿九电量快速下降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，大年三十电量非常低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正月初五开始，电量快速恢复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年春节前后，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用电平稳，未出现停工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停工区间：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腊月三十至正月初五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未停工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661706" y="5181244"/>
            <a:ext cx="220117" cy="966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20604471">
            <a:off x="1612577" y="4943948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052151" y="5271699"/>
            <a:ext cx="242769" cy="876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 rot="1311691">
            <a:off x="1945893" y="491303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23" name="矩形 22"/>
          <p:cNvSpPr/>
          <p:nvPr/>
        </p:nvSpPr>
        <p:spPr>
          <a:xfrm>
            <a:off x="1570182" y="4821381"/>
            <a:ext cx="812801" cy="144000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16EA8921-880A-4311-8B4A-D6A794AB733A}"/>
              </a:ext>
            </a:extLst>
          </p:cNvPr>
          <p:cNvSpPr txBox="1"/>
          <p:nvPr/>
        </p:nvSpPr>
        <p:spPr>
          <a:xfrm rot="20604471">
            <a:off x="6599535" y="4705267"/>
            <a:ext cx="3914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无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方正仿宋_GBK" panose="03000509000000000000" pitchFamily="65" charset="-122"/>
                <a:ea typeface="方正仿宋_GBK" panose="03000509000000000000" pitchFamily="65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</p:spTree>
    <p:extLst>
      <p:ext uri="{BB962C8B-B14F-4D97-AF65-F5344CB8AC3E}">
        <p14:creationId xmlns:p14="http://schemas.microsoft.com/office/powerpoint/2010/main" xmlns="" val="41549151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718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6214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图片 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71831" y="1157743"/>
            <a:ext cx="88776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4905375" y="321310"/>
            <a:ext cx="69653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农业排灌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用户停复工识别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效果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方正小标宋_GBK" panose="03000509000000000000" pitchFamily="65" charset="-122"/>
              <a:ea typeface="方正小标宋_GBK" panose="03000509000000000000" pitchFamily="65" charset="-122"/>
              <a:cs typeface="+mj-cs"/>
              <a:sym typeface="Calibri" panose="020F0502020204030204" pitchFamily="34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1661706" y="5181244"/>
            <a:ext cx="220117" cy="9668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20604471">
            <a:off x="1612577" y="4943948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2052151" y="5271699"/>
            <a:ext cx="242769" cy="8763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 rot="1311691">
            <a:off x="1945893" y="491303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23" name="矩形 22"/>
          <p:cNvSpPr/>
          <p:nvPr/>
        </p:nvSpPr>
        <p:spPr>
          <a:xfrm>
            <a:off x="1570182" y="4821381"/>
            <a:ext cx="812801" cy="144000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pic>
        <p:nvPicPr>
          <p:cNvPr id="3" name="图片 2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71831" y="1157743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图片 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621431" y="1157743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8" name="文本框 17"/>
          <p:cNvSpPr txBox="1"/>
          <p:nvPr/>
        </p:nvSpPr>
        <p:spPr>
          <a:xfrm>
            <a:off x="9191625" y="1157744"/>
            <a:ext cx="2819306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2018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腊月廿七至廿九电量快速下降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，大年三十电量非常低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正月初五开始，电量快速恢复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年春节前后，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用电平稳，未出现停工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停工区间：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腊月三十至正月初五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未停工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5FB3D361-5C7C-42A0-9743-7CB2E63A5DCA}"/>
              </a:ext>
            </a:extLst>
          </p:cNvPr>
          <p:cNvSpPr txBox="1"/>
          <p:nvPr/>
        </p:nvSpPr>
        <p:spPr>
          <a:xfrm rot="20604471">
            <a:off x="6599535" y="4705267"/>
            <a:ext cx="3914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无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方正仿宋_GBK" panose="03000509000000000000" pitchFamily="65" charset="-122"/>
                <a:ea typeface="方正仿宋_GBK" panose="03000509000000000000" pitchFamily="65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</p:spTree>
    <p:extLst>
      <p:ext uri="{BB962C8B-B14F-4D97-AF65-F5344CB8AC3E}">
        <p14:creationId xmlns:p14="http://schemas.microsoft.com/office/powerpoint/2010/main" xmlns="" val="160562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1831" y="1157743"/>
            <a:ext cx="88776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18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46214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4114801" y="321310"/>
            <a:ext cx="7755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其它农业生产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用户停复工识别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效果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方正小标宋_GBK" panose="03000509000000000000" pitchFamily="65" charset="-122"/>
              <a:ea typeface="方正小标宋_GBK" panose="03000509000000000000" pitchFamily="65" charset="-122"/>
              <a:cs typeface="+mj-cs"/>
              <a:sym typeface="Calibri" panose="020F0502020204030204" pitchFamily="34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447901" y="5386731"/>
            <a:ext cx="363271" cy="514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 rot="19551669">
            <a:off x="1533154" y="5228653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827420" y="5489111"/>
            <a:ext cx="252000" cy="359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 rot="2075336">
            <a:off x="2634485" y="5288913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6040035" y="5148776"/>
            <a:ext cx="391700" cy="755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19882567">
            <a:off x="6121540" y="5083443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7143546" y="5489111"/>
            <a:ext cx="198383" cy="535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 rot="1153069">
            <a:off x="6898759" y="539968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15" name="矩形 14"/>
          <p:cNvSpPr/>
          <p:nvPr/>
        </p:nvSpPr>
        <p:spPr>
          <a:xfrm>
            <a:off x="1403926" y="4821381"/>
            <a:ext cx="1671783" cy="144000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74327" y="4821381"/>
            <a:ext cx="1533237" cy="144000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91625" y="1157744"/>
            <a:ext cx="2819306" cy="499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2018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年和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腊月廿七至廿九电量快速下降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，三十非常低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正月廿四开始，电量快速恢复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正月廿一开始，电量快速恢复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停工区间：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腊月三十至正月廿四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腊月三十至正月廿一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1157743"/>
            <a:ext cx="8879803" cy="2770357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4038936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一般工商业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91625" y="1076267"/>
            <a:ext cx="2819306" cy="3372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春节期间，一般工商业复工复产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受节日和疫情的双重影响，且疫情影响占主导地位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对一般工商业复工评判，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阈值选择是难题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171831" y="1157743"/>
            <a:ext cx="88776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1718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4621431" y="4000731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4114801" y="321310"/>
            <a:ext cx="7755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其它农业生产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用户停复工识别</a:t>
            </a:r>
            <a:r>
              <a:rPr kumimoji="0" lang="zh-CN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8080"/>
                </a:solidFill>
                <a:effectLst/>
                <a:uLnTx/>
                <a:uFillTx/>
                <a:latin typeface="方正小标宋_GBK" panose="03000509000000000000" pitchFamily="65" charset="-122"/>
                <a:ea typeface="方正小标宋_GBK" panose="03000509000000000000" pitchFamily="65" charset="-122"/>
                <a:cs typeface="+mj-cs"/>
                <a:sym typeface="Calibri" panose="020F0502020204030204" pitchFamily="34" charset="0"/>
              </a:rPr>
              <a:t>效果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方正小标宋_GBK" panose="03000509000000000000" pitchFamily="65" charset="-122"/>
              <a:ea typeface="方正小标宋_GBK" panose="03000509000000000000" pitchFamily="65" charset="-122"/>
              <a:cs typeface="+mj-cs"/>
              <a:sym typeface="Calibri" panose="020F0502020204030204" pitchFamily="34" charset="0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447901" y="5386731"/>
            <a:ext cx="363271" cy="5146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 rot="19551669">
            <a:off x="1533154" y="5228653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2827420" y="5489111"/>
            <a:ext cx="252000" cy="3599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 rot="2075336">
            <a:off x="2634485" y="5288913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6040035" y="5148776"/>
            <a:ext cx="391700" cy="7550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 rot="19882567">
            <a:off x="6121540" y="5083443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cxnSp>
        <p:nvCxnSpPr>
          <p:cNvPr id="36" name="直接箭头连接符 35"/>
          <p:cNvCxnSpPr/>
          <p:nvPr/>
        </p:nvCxnSpPr>
        <p:spPr>
          <a:xfrm flipV="1">
            <a:off x="7143546" y="5489111"/>
            <a:ext cx="198383" cy="53506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 rot="1153069">
            <a:off x="6898759" y="5399682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15" name="矩形 14"/>
          <p:cNvSpPr/>
          <p:nvPr/>
        </p:nvSpPr>
        <p:spPr>
          <a:xfrm>
            <a:off x="1403926" y="4821381"/>
            <a:ext cx="1671783" cy="144000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5874327" y="4821381"/>
            <a:ext cx="1533237" cy="1440000"/>
          </a:xfrm>
          <a:prstGeom prst="rect">
            <a:avLst/>
          </a:prstGeom>
          <a:noFill/>
          <a:ln w="190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n-cs"/>
              <a:sym typeface="等线" panose="02010600030101010101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191625" y="1157744"/>
            <a:ext cx="2819306" cy="4990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2018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年和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腊月廿七至廿九电量快速下降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，三十非常低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正月廿四开始，电量快速恢复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年，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正月廿一开始，电量快速恢复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l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停工区间：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2019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腊月三十至正月廿四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2020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：</a:t>
            </a:r>
            <a:r>
              <a:rPr kumimoji="0" lang="zh-CN" altLang="en-US" sz="17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腊月三十至正月廿一</a:t>
            </a:r>
            <a:endParaRPr kumimoji="0" lang="en-US" altLang="zh-CN" sz="17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pic>
        <p:nvPicPr>
          <p:cNvPr id="20" name="图片 19"/>
          <p:cNvPicPr/>
          <p:nvPr/>
        </p:nvPicPr>
        <p:blipFill>
          <a:blip r:embed="rId5"/>
          <a:stretch>
            <a:fillRect/>
          </a:stretch>
        </p:blipFill>
        <p:spPr>
          <a:xfrm>
            <a:off x="171831" y="1157743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1" name="图片 20"/>
          <p:cNvPicPr/>
          <p:nvPr/>
        </p:nvPicPr>
        <p:blipFill>
          <a:blip r:embed="rId6"/>
          <a:stretch>
            <a:fillRect/>
          </a:stretch>
        </p:blipFill>
        <p:spPr>
          <a:xfrm>
            <a:off x="4621431" y="1157743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xmlns="" val="322130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4B7CFD9C-8997-49FC-BC6C-186149438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588" y="4002366"/>
            <a:ext cx="4171599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矩形 3"/>
          <p:cNvSpPr/>
          <p:nvPr/>
        </p:nvSpPr>
        <p:spPr>
          <a:xfrm>
            <a:off x="4114801" y="321310"/>
            <a:ext cx="77558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一户一阈值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rgbClr val="008080"/>
              </a:solidFill>
              <a:effectLst/>
              <a:uLnTx/>
              <a:uFillTx/>
              <a:latin typeface="方正小标宋_GBK" panose="03000509000000000000" pitchFamily="65" charset="-122"/>
              <a:ea typeface="方正小标宋_GBK" panose="03000509000000000000" pitchFamily="65" charset="-122"/>
              <a:cs typeface="+mj-cs"/>
              <a:sym typeface="Calibri" panose="020F050202020403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2B40D529-E6A4-47DB-83E6-833476BEF7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49013" y="1112674"/>
            <a:ext cx="4428000" cy="27720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xmlns="" id="{C2767D93-480E-4D79-B3E2-946D906F6ADD}"/>
              </a:ext>
            </a:extLst>
          </p:cNvPr>
          <p:cNvSpPr txBox="1"/>
          <p:nvPr/>
        </p:nvSpPr>
        <p:spPr>
          <a:xfrm rot="20522038">
            <a:off x="1702890" y="1979765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34916846-8A8F-49B6-A908-FBEE9A1EA21C}"/>
              </a:ext>
            </a:extLst>
          </p:cNvPr>
          <p:cNvSpPr txBox="1"/>
          <p:nvPr/>
        </p:nvSpPr>
        <p:spPr>
          <a:xfrm rot="1246286">
            <a:off x="2708974" y="2126233"/>
            <a:ext cx="391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1782655-AC62-4564-BAA5-C8D5A8D3D6D1}"/>
              </a:ext>
            </a:extLst>
          </p:cNvPr>
          <p:cNvSpPr/>
          <p:nvPr/>
        </p:nvSpPr>
        <p:spPr bwMode="auto">
          <a:xfrm>
            <a:off x="941559" y="3675706"/>
            <a:ext cx="271603" cy="14485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6585735-0AF4-4B59-9FEE-274D0BC59432}"/>
              </a:ext>
            </a:extLst>
          </p:cNvPr>
          <p:cNvSpPr/>
          <p:nvPr/>
        </p:nvSpPr>
        <p:spPr bwMode="auto">
          <a:xfrm>
            <a:off x="2243746" y="3665146"/>
            <a:ext cx="271603" cy="14485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08F3F8FF-321E-4C38-8541-2AF6C48CC5C2}"/>
              </a:ext>
            </a:extLst>
          </p:cNvPr>
          <p:cNvSpPr/>
          <p:nvPr/>
        </p:nvSpPr>
        <p:spPr bwMode="auto">
          <a:xfrm>
            <a:off x="3529341" y="3683253"/>
            <a:ext cx="271603" cy="14485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68778DC4-E5C0-4094-B8C0-5960F0AFF082}"/>
              </a:ext>
            </a:extLst>
          </p:cNvPr>
          <p:cNvSpPr/>
          <p:nvPr/>
        </p:nvSpPr>
        <p:spPr bwMode="auto">
          <a:xfrm>
            <a:off x="624689" y="1157334"/>
            <a:ext cx="516046" cy="22784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05039B7F-304B-49BA-9A76-3860BE741DB2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9013" y="4002367"/>
            <a:ext cx="4428000" cy="2772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2B801A54-2F94-4D3C-A95E-8AF05CDFC940}"/>
              </a:ext>
            </a:extLst>
          </p:cNvPr>
          <p:cNvSpPr txBox="1"/>
          <p:nvPr/>
        </p:nvSpPr>
        <p:spPr>
          <a:xfrm rot="20604471">
            <a:off x="2080895" y="4634644"/>
            <a:ext cx="3914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无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prstClr val="black"/>
                </a:solidFill>
                <a:highlight>
                  <a:srgbClr val="FFFF00"/>
                </a:highlight>
                <a:latin typeface="方正仿宋_GBK" panose="03000509000000000000" pitchFamily="65" charset="-122"/>
                <a:ea typeface="方正仿宋_GBK" panose="03000509000000000000" pitchFamily="65" charset="-122"/>
              </a:rPr>
              <a:t>复</a:t>
            </a:r>
            <a:endParaRPr kumimoji="0" lang="en-US" altLang="zh-CN" sz="16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1FE9B20B-1BDB-4869-B7CF-3732FB50EDD6}"/>
              </a:ext>
            </a:extLst>
          </p:cNvPr>
          <p:cNvSpPr/>
          <p:nvPr/>
        </p:nvSpPr>
        <p:spPr bwMode="auto">
          <a:xfrm>
            <a:off x="940058" y="6562246"/>
            <a:ext cx="271603" cy="14485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57AE3A6F-7518-42AC-AB57-EDCA365AC949}"/>
              </a:ext>
            </a:extLst>
          </p:cNvPr>
          <p:cNvSpPr/>
          <p:nvPr/>
        </p:nvSpPr>
        <p:spPr bwMode="auto">
          <a:xfrm>
            <a:off x="2242245" y="6551686"/>
            <a:ext cx="271603" cy="14485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5F213147-57E9-4D66-9D26-3C640CA69469}"/>
              </a:ext>
            </a:extLst>
          </p:cNvPr>
          <p:cNvSpPr/>
          <p:nvPr/>
        </p:nvSpPr>
        <p:spPr bwMode="auto">
          <a:xfrm>
            <a:off x="3536893" y="6569793"/>
            <a:ext cx="271603" cy="144856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3BAB158A-15B5-478E-94E7-0B003647CBE7}"/>
              </a:ext>
            </a:extLst>
          </p:cNvPr>
          <p:cNvSpPr/>
          <p:nvPr/>
        </p:nvSpPr>
        <p:spPr bwMode="auto">
          <a:xfrm>
            <a:off x="614127" y="4043895"/>
            <a:ext cx="516046" cy="227847"/>
          </a:xfrm>
          <a:prstGeom prst="rect">
            <a:avLst/>
          </a:prstGeom>
          <a:solidFill>
            <a:schemeClr val="bg1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xmlns="" id="{EED0F3E5-B184-40EF-B267-DA4F35F0B7DA}"/>
              </a:ext>
            </a:extLst>
          </p:cNvPr>
          <p:cNvSpPr/>
          <p:nvPr/>
        </p:nvSpPr>
        <p:spPr bwMode="auto">
          <a:xfrm>
            <a:off x="4621049" y="2236202"/>
            <a:ext cx="339381" cy="334978"/>
          </a:xfrm>
          <a:prstGeom prst="rightArrow">
            <a:avLst/>
          </a:prstGeom>
          <a:solidFill>
            <a:srgbClr val="92D05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xmlns="" id="{0B0FF992-BCB0-4EF3-B359-B736E1D05340}"/>
              </a:ext>
            </a:extLst>
          </p:cNvPr>
          <p:cNvSpPr/>
          <p:nvPr/>
        </p:nvSpPr>
        <p:spPr bwMode="auto">
          <a:xfrm>
            <a:off x="4621049" y="5122761"/>
            <a:ext cx="339381" cy="334978"/>
          </a:xfrm>
          <a:prstGeom prst="rightArrow">
            <a:avLst/>
          </a:prstGeom>
          <a:solidFill>
            <a:srgbClr val="92D050"/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xmlns="" id="{24756447-E5F1-419A-A481-DBE8D9D50FCB}"/>
              </a:ext>
            </a:extLst>
          </p:cNvPr>
          <p:cNvSpPr txBox="1"/>
          <p:nvPr/>
        </p:nvSpPr>
        <p:spPr>
          <a:xfrm>
            <a:off x="9191625" y="1157744"/>
            <a:ext cx="2819306" cy="4064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有停工情况下：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停工区间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电量比曲线的最大值</a:t>
            </a: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仿宋_GBK" panose="03000509000000000000" pitchFamily="65" charset="-122"/>
                <a:ea typeface="方正仿宋_GBK" panose="03000509000000000000" pitchFamily="65" charset="-122"/>
                <a:cs typeface="+mj-cs"/>
                <a:sym typeface="等线" panose="02010600030101010101" charset="-122"/>
              </a:rPr>
              <a:t>作为该户的阈值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lang="en-US" altLang="zh-CN" sz="2200" b="1" dirty="0">
              <a:solidFill>
                <a:prstClr val="black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lang="en-US" altLang="zh-CN" sz="2200" b="1" dirty="0">
              <a:solidFill>
                <a:prstClr val="black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marR="0" lvl="0" indent="-342900" algn="dist" defTabSz="914400" rtl="0" eaLnBrk="1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defRPr/>
            </a:pPr>
            <a:endParaRPr kumimoji="0" lang="en-US" altLang="zh-CN" sz="2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  <a:p>
            <a:pPr marL="342900" lvl="0" indent="-342900" algn="dist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无停工情况下：</a:t>
            </a:r>
            <a:r>
              <a:rPr lang="zh-CN" altLang="en-US" b="1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春节假期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电量比曲线的最小值</a:t>
            </a:r>
            <a:r>
              <a:rPr lang="zh-CN" altLang="en-US" b="1" dirty="0">
                <a:solidFill>
                  <a:prstClr val="black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作为该户的阈值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方正仿宋_GBK" panose="03000509000000000000" pitchFamily="65" charset="-122"/>
              <a:ea typeface="方正仿宋_GBK" panose="03000509000000000000" pitchFamily="65" charset="-122"/>
              <a:cs typeface="+mj-cs"/>
              <a:sym typeface="等线" panose="02010600030101010101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A9107606-9743-4A73-9C96-ECABB6CE2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339" y="1112675"/>
            <a:ext cx="4171599" cy="2772000"/>
          </a:xfrm>
          <a:prstGeom prst="rect">
            <a:avLst/>
          </a:prstGeom>
          <a:ln w="9525">
            <a:solidFill>
              <a:schemeClr val="accent1"/>
            </a:solidFill>
          </a:ln>
        </p:spPr>
      </p:pic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xmlns="" id="{FF243092-454D-41CE-A0FB-6936C05A63CD}"/>
              </a:ext>
            </a:extLst>
          </p:cNvPr>
          <p:cNvCxnSpPr>
            <a:cxnSpLocks/>
          </p:cNvCxnSpPr>
          <p:nvPr/>
        </p:nvCxnSpPr>
        <p:spPr bwMode="auto">
          <a:xfrm>
            <a:off x="5368706" y="3114393"/>
            <a:ext cx="364854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xmlns="" id="{18E79A4B-2509-49BB-A9BA-1BA74ABB7D51}"/>
              </a:ext>
            </a:extLst>
          </p:cNvPr>
          <p:cNvCxnSpPr>
            <a:cxnSpLocks/>
          </p:cNvCxnSpPr>
          <p:nvPr/>
        </p:nvCxnSpPr>
        <p:spPr bwMode="auto">
          <a:xfrm>
            <a:off x="5368706" y="6073363"/>
            <a:ext cx="364854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5CF3C88E-0268-4DC5-99DE-D4FEF4E76AFD}"/>
              </a:ext>
            </a:extLst>
          </p:cNvPr>
          <p:cNvSpPr txBox="1"/>
          <p:nvPr/>
        </p:nvSpPr>
        <p:spPr>
          <a:xfrm>
            <a:off x="7025495" y="2861000"/>
            <a:ext cx="470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49%</a:t>
            </a:r>
            <a:endParaRPr lang="zh-CN" altLang="en-US" sz="1400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xmlns="" id="{33EF0A40-A212-4C74-B15F-BADD50020099}"/>
              </a:ext>
            </a:extLst>
          </p:cNvPr>
          <p:cNvSpPr txBox="1"/>
          <p:nvPr/>
        </p:nvSpPr>
        <p:spPr>
          <a:xfrm>
            <a:off x="6634680" y="6028195"/>
            <a:ext cx="470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57%</a:t>
            </a:r>
            <a:endParaRPr lang="zh-CN" altLang="en-US" sz="1400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532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589E55D8-C516-4FA8-938C-0EA7D1692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6" y="1112478"/>
            <a:ext cx="8871436" cy="283483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A3183299-98E5-4012-86B4-6BABA7C02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6" y="4038930"/>
            <a:ext cx="8871437" cy="273183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大工业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09C272B1-7186-47BA-9E14-62B83CB8AC71}"/>
              </a:ext>
            </a:extLst>
          </p:cNvPr>
          <p:cNvSpPr txBox="1"/>
          <p:nvPr/>
        </p:nvSpPr>
        <p:spPr>
          <a:xfrm>
            <a:off x="9191625" y="1031002"/>
            <a:ext cx="2819306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大工业复工复产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对于大工业等用电均一定程度受季节影响的行业，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A69C42D-E1D1-4E01-AA43-F023107D795C}"/>
              </a:ext>
            </a:extLst>
          </p:cNvPr>
          <p:cNvSpPr/>
          <p:nvPr/>
        </p:nvSpPr>
        <p:spPr bwMode="auto">
          <a:xfrm>
            <a:off x="9288855" y="2335794"/>
            <a:ext cx="2607398" cy="3213973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69FBDFCA-CA1D-45AB-BD67-624F56738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4" y="1112478"/>
            <a:ext cx="8872401" cy="2834831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CEF7D46-D26A-4B7B-A4BF-8B964926A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5" y="4038930"/>
            <a:ext cx="8871437" cy="273183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一般工商业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D89794D1-035C-46B9-8B76-72A36642B980}"/>
              </a:ext>
            </a:extLst>
          </p:cNvPr>
          <p:cNvSpPr txBox="1"/>
          <p:nvPr/>
        </p:nvSpPr>
        <p:spPr>
          <a:xfrm>
            <a:off x="9191625" y="1031002"/>
            <a:ext cx="2819306" cy="4618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一般工商业复工复产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对于一般工商业等用电均一定程度受季节影响的行业，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3AE77DD-FE82-4948-AED0-6F31B0D99C78}"/>
              </a:ext>
            </a:extLst>
          </p:cNvPr>
          <p:cNvSpPr/>
          <p:nvPr/>
        </p:nvSpPr>
        <p:spPr bwMode="auto">
          <a:xfrm>
            <a:off x="9288855" y="2335794"/>
            <a:ext cx="2607398" cy="3213973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C559443-9084-4FC0-8FBE-D526818C1E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102" y="1112479"/>
            <a:ext cx="8872401" cy="2834830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E1D2F6A-342B-46EB-97A8-E37B3B52B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6" y="4036667"/>
            <a:ext cx="8871437" cy="273183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农业排灌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F8926EBE-FEDC-49CA-B642-359A69491C29}"/>
              </a:ext>
            </a:extLst>
          </p:cNvPr>
          <p:cNvSpPr txBox="1"/>
          <p:nvPr/>
        </p:nvSpPr>
        <p:spPr>
          <a:xfrm>
            <a:off x="9191625" y="1021949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春节期间，农业排灌活动主要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受节日和天气双重影响，新冠肺炎疫情影响可以忽略；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节后，农业排灌活动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主要受天气影响，疫情影响可忽略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对于农业排灌等受季节影响明显行业，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07CB0C90-E3A8-4AF0-9DE0-EEBC098C18A3}"/>
              </a:ext>
            </a:extLst>
          </p:cNvPr>
          <p:cNvSpPr/>
          <p:nvPr/>
        </p:nvSpPr>
        <p:spPr bwMode="auto">
          <a:xfrm>
            <a:off x="9288855" y="4038930"/>
            <a:ext cx="2643612" cy="2731833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4BB6A1BB-C69E-4A3F-BAA1-CD89DEF56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64" y="1112480"/>
            <a:ext cx="8871437" cy="2834832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F9B60B1-6EF1-4E47-8FF4-78982FBCD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065" y="4038930"/>
            <a:ext cx="8871437" cy="2731833"/>
          </a:xfrm>
          <a:prstGeom prst="rect">
            <a:avLst/>
          </a:prstGeom>
          <a:noFill/>
          <a:ln w="12700">
            <a:solidFill>
              <a:srgbClr val="00B0F0"/>
            </a:solidFill>
          </a:ln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其它农业生产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54E6AA9-F525-4D7B-9FCD-6BE3BB22AB4E}"/>
              </a:ext>
            </a:extLst>
          </p:cNvPr>
          <p:cNvSpPr txBox="1"/>
          <p:nvPr/>
        </p:nvSpPr>
        <p:spPr>
          <a:xfrm>
            <a:off x="9191625" y="1021949"/>
            <a:ext cx="2819306" cy="58650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春节期间，其它农业生产活动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先期主要受节日影响，后期主要受疫情影响；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节后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主要受疫情影响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，但有序复工复产成效显著</a:t>
            </a:r>
            <a:endParaRPr lang="en-US" altLang="zh-CN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阈值选择仍是个难题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对于其它农业生产等用电均一定程度受季节影响的行业，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以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4ABEB924-455A-4F93-8784-BC5E8689E406}"/>
              </a:ext>
            </a:extLst>
          </p:cNvPr>
          <p:cNvSpPr/>
          <p:nvPr/>
        </p:nvSpPr>
        <p:spPr bwMode="auto">
          <a:xfrm>
            <a:off x="9288855" y="3576120"/>
            <a:ext cx="2643612" cy="3194644"/>
          </a:xfrm>
          <a:prstGeom prst="rect">
            <a:avLst/>
          </a:prstGeom>
          <a:solidFill>
            <a:schemeClr val="accent1">
              <a:lumMod val="40000"/>
              <a:lumOff val="60000"/>
              <a:alpha val="65000"/>
            </a:schemeClr>
          </a:solidFill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  <a:effectLst>
            <a:outerShdw dist="17961" sx="1000" sy="1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 eaLnBrk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</a:pPr>
            <a:endParaRPr kumimoji="1"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文本框 11"/>
          <p:cNvSpPr txBox="1"/>
          <p:nvPr/>
        </p:nvSpPr>
        <p:spPr>
          <a:xfrm>
            <a:off x="2121031" y="1966537"/>
            <a:ext cx="6391373" cy="2308324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ctr">
              <a:lnSpc>
                <a:spcPct val="120000"/>
              </a:lnSpc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6000" dirty="0">
                <a:solidFill>
                  <a:srgbClr val="00808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感谢垂听</a:t>
            </a:r>
            <a:r>
              <a:rPr lang="en-US" altLang="zh-CN" sz="6000" dirty="0">
                <a:solidFill>
                  <a:srgbClr val="00808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!</a:t>
            </a:r>
          </a:p>
          <a:p>
            <a:pPr algn="ctr">
              <a:lnSpc>
                <a:spcPct val="120000"/>
              </a:lnSpc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6000" dirty="0">
                <a:solidFill>
                  <a:srgbClr val="00808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欢迎指正</a:t>
            </a:r>
            <a:r>
              <a:rPr lang="en-US" altLang="zh-CN" sz="6000" dirty="0">
                <a:solidFill>
                  <a:srgbClr val="008080"/>
                </a:solidFill>
                <a:latin typeface="方正楷体_GBK" panose="03000509000000000000" pitchFamily="65" charset="-122"/>
                <a:ea typeface="方正楷体_GBK" panose="03000509000000000000" pitchFamily="65" charset="-122"/>
                <a:cs typeface="+mn-ea"/>
                <a:sym typeface="+mn-lt"/>
              </a:rPr>
              <a:t>!</a:t>
            </a:r>
            <a:endParaRPr sz="6000" dirty="0">
              <a:solidFill>
                <a:srgbClr val="008080"/>
              </a:solidFill>
              <a:latin typeface="方正楷体_GBK" panose="03000509000000000000" pitchFamily="65" charset="-122"/>
              <a:ea typeface="方正楷体_GBK" panose="03000509000000000000" pitchFamily="65" charset="-122"/>
              <a:cs typeface="+mn-ea"/>
              <a:sym typeface="+mn-lt"/>
            </a:endParaRPr>
          </a:p>
        </p:txBody>
      </p:sp>
      <p:pic>
        <p:nvPicPr>
          <p:cNvPr id="3" name="图片 2" descr="未命名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7228" y="2523980"/>
            <a:ext cx="5072063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4038935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45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1157738"/>
            <a:ext cx="8879803" cy="2770356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农业排灌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91625" y="1076267"/>
            <a:ext cx="2819306" cy="503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春节期间，农业排灌活动主要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受节日和天气双重影响，新冠肺炎疫情影响可以忽略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对于农业排灌等受季节影响明显行业，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对于农业排灌复工评判，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阈值选择是难题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4038935"/>
            <a:ext cx="8879803" cy="2741813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1067" y="1157737"/>
            <a:ext cx="8879803" cy="2770355"/>
          </a:xfrm>
          <a:prstGeom prst="rect">
            <a:avLst/>
          </a:prstGeom>
          <a:noFill/>
          <a:ln w="127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3613187" y="230938"/>
            <a:ext cx="8575003" cy="58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 fontAlgn="base">
              <a:spcBef>
                <a:spcPts val="600"/>
              </a:spcBef>
              <a:spcAft>
                <a:spcPct val="0"/>
              </a:spcAft>
              <a:defRPr/>
            </a:pP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农业排灌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分析结果（</a:t>
            </a:r>
            <a:r>
              <a:rPr lang="zh-CN" altLang="en-US" sz="3200" b="1" dirty="0">
                <a:solidFill>
                  <a:srgbClr val="FF000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农历</a:t>
            </a:r>
            <a:r>
              <a:rPr lang="zh-CN" altLang="en-US" sz="3200" b="1" dirty="0">
                <a:solidFill>
                  <a:srgbClr val="008080"/>
                </a:solidFill>
                <a:latin typeface="方正小标宋_GBK" panose="03000509000000000000" pitchFamily="65" charset="-122"/>
                <a:ea typeface="方正小标宋_GBK" panose="03000509000000000000" pitchFamily="65" charset="-122"/>
                <a:sym typeface="Calibri" panose="020F0502020204030204" pitchFamily="34" charset="0"/>
              </a:rPr>
              <a:t>同期）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191625" y="1076267"/>
            <a:ext cx="2819306" cy="503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春节期间，农业排灌活动主要</a:t>
            </a:r>
            <a:r>
              <a:rPr lang="zh-CN" altLang="en-US" b="1" dirty="0">
                <a:solidFill>
                  <a:srgbClr val="0070C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受节日和天气双重影响，新冠肺炎疫情影响可以忽略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问题：</a:t>
            </a:r>
            <a:endParaRPr lang="en-US" altLang="zh-CN" b="1" dirty="0">
              <a:solidFill>
                <a:srgbClr val="0070C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对于农业排灌等受季节影响明显行业，</a:t>
            </a:r>
            <a:r>
              <a:rPr lang="en-US" altLang="zh-CN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12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月日均电量作为复工复产度量基数不合理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对于农业排灌复工评判，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阈值选择是难题</a:t>
            </a:r>
            <a:endParaRPr lang="en-US" altLang="zh-CN" b="1" dirty="0">
              <a:solidFill>
                <a:srgbClr val="FF0000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  <a:p>
            <a:pPr marL="342900" indent="-342900" algn="dist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数据缺失问题较普遍</a:t>
            </a:r>
          </a:p>
        </p:txBody>
      </p:sp>
    </p:spTree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85d310e1-256a-431d-a39b-7a4be7920e5d}"/>
  <p:tag name="TABLE_RECT" val="667.342*243.542*100*182.6"/>
  <p:tag name="TABLE_EMPHASIZE_COLOR" val="6579300"/>
  <p:tag name="TABLE_ONEKEY_SKIN_IDX" val="0"/>
  <p:tag name="TABLE_SKINIDX" val="-1"/>
  <p:tag name="TABLE_COLORIDX" val="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7802cfd-a3b6-4480-abbe-285bfdd43bc9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09d6d30-07a3-485b-ad82-2cd3e418300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7802cfd-a3b6-4480-abbe-285bfdd43bc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09d6d30-07a3-485b-ad82-2cd3e4183001}"/>
</p:tagLst>
</file>

<file path=ppt/theme/theme1.xml><?xml version="1.0" encoding="utf-8"?>
<a:theme xmlns:a="http://schemas.openxmlformats.org/drawingml/2006/main" name="29_默认设计模板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na2bh4dp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 cap="flat" cmpd="sng" algn="ctr">
          <a:noFill/>
          <a:prstDash val="dash"/>
          <a:round/>
          <a:headEnd type="none" w="med" len="med"/>
          <a:tailEnd type="none" w="med" len="med"/>
        </a:ln>
        <a:effectLst>
          <a:outerShdw dist="17961" sx="1000" sy="1000" algn="ctr" rotWithShape="0">
            <a:schemeClr val="tx1">
              <a:gamma/>
              <a:shade val="60000"/>
              <a:invGamma/>
            </a:schemeClr>
          </a:outerShdw>
        </a:effectLst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noAutofit/>
      </a:bodyPr>
      <a:lstStyle>
        <a:defPPr algn="ctr" eaLnBrk="0" fontAlgn="base">
          <a:spcBef>
            <a:spcPct val="0"/>
          </a:spcBef>
          <a:spcAft>
            <a:spcPct val="0"/>
          </a:spcAft>
          <a:buFont typeface="Arial" panose="020B0604020202020204" pitchFamily="34" charset="0"/>
          <a:defRPr kumimoji="1" sz="1200" dirty="0">
            <a:solidFill>
              <a:schemeClr val="bg1">
                <a:lumMod val="65000"/>
              </a:schemeClr>
            </a:solidFill>
            <a:latin typeface="+mn-ea"/>
            <a:ea typeface="+mn-ea"/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>
          <a:outerShdw dist="17961" sx="1000" sy="1000" algn="ctr" rotWithShape="0">
            <a:schemeClr val="tx1">
              <a:gamma/>
              <a:shade val="60000"/>
              <a:invGamma/>
            </a:schemeClr>
          </a:outerShdw>
        </a:effectLst>
      </a:spPr>
      <a:bodyPr/>
      <a:lstStyle/>
    </a:lnDef>
  </a:objectDefaults>
  <a:extraClrSchemeLst>
    <a:extraClrScheme>
      <a:clrScheme name="29_默认设计模板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AAAAAAAAAAA）">
  <a:themeElements>
    <a:clrScheme name="AAAAAAAAAAAA）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296CD"/>
      </a:accent1>
      <a:accent2>
        <a:srgbClr val="0A5473"/>
      </a:accent2>
      <a:accent3>
        <a:srgbClr val="084158"/>
      </a:accent3>
      <a:accent4>
        <a:srgbClr val="052D3E"/>
      </a:accent4>
      <a:accent5>
        <a:srgbClr val="031A23"/>
      </a:accent5>
      <a:accent6>
        <a:srgbClr val="010608"/>
      </a:accent6>
      <a:hlink>
        <a:srgbClr val="0000FF"/>
      </a:hlink>
      <a:folHlink>
        <a:srgbClr val="FF00FF"/>
      </a:folHlink>
    </a:clrScheme>
    <a:fontScheme name="AAAAAAAAAAAA）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AAAAAAAAAAAA）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等线" panose="02010600030101010101" charset="-122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绿色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1941</TotalTime>
  <Words>5579</Words>
  <Application>Microsoft Office PowerPoint</Application>
  <PresentationFormat>自定义</PresentationFormat>
  <Paragraphs>1136</Paragraphs>
  <Slides>76</Slides>
  <Notes>66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94" baseType="lpstr">
      <vt:lpstr>Arial</vt:lpstr>
      <vt:lpstr>宋体</vt:lpstr>
      <vt:lpstr>方正小标宋_GBK</vt:lpstr>
      <vt:lpstr>微软雅黑</vt:lpstr>
      <vt:lpstr>方正楷体_GBK</vt:lpstr>
      <vt:lpstr>方正黑体_GBK</vt:lpstr>
      <vt:lpstr>等线</vt:lpstr>
      <vt:lpstr>方正仿宋_GBK</vt:lpstr>
      <vt:lpstr>Calibri</vt:lpstr>
      <vt:lpstr>Times New Roman</vt:lpstr>
      <vt:lpstr>Wingdings</vt:lpstr>
      <vt:lpstr>Cambria Math</vt:lpstr>
      <vt:lpstr>Helvetica</vt:lpstr>
      <vt:lpstr>黑体</vt:lpstr>
      <vt:lpstr>华文细黑</vt:lpstr>
      <vt:lpstr>Calibri Light</vt:lpstr>
      <vt:lpstr>29_默认设计模板</vt:lpstr>
      <vt:lpstr>Microsoft 公式 3.0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幻灯片 58</vt:lpstr>
      <vt:lpstr>幻灯片 59</vt:lpstr>
      <vt:lpstr>幻灯片 60</vt:lpstr>
      <vt:lpstr>幻灯片 61</vt:lpstr>
      <vt:lpstr>幻灯片 62</vt:lpstr>
      <vt:lpstr>幻灯片 63</vt:lpstr>
      <vt:lpstr>幻灯片 64</vt:lpstr>
      <vt:lpstr>幻灯片 65</vt:lpstr>
      <vt:lpstr>幻灯片 66</vt:lpstr>
      <vt:lpstr>幻灯片 67</vt:lpstr>
      <vt:lpstr>幻灯片 68</vt:lpstr>
      <vt:lpstr>幻灯片 69</vt:lpstr>
      <vt:lpstr>幻灯片 70</vt:lpstr>
      <vt:lpstr>幻灯片 71</vt:lpstr>
      <vt:lpstr>幻灯片 72</vt:lpstr>
      <vt:lpstr>幻灯片 73</vt:lpstr>
      <vt:lpstr>幻灯片 74</vt:lpstr>
      <vt:lpstr>幻灯片 75</vt:lpstr>
      <vt:lpstr>幻灯片 76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shuai.ma@gmail.com</cp:lastModifiedBy>
  <cp:revision>3336</cp:revision>
  <cp:lastPrinted>2019-06-14T00:17:00Z</cp:lastPrinted>
  <dcterms:created xsi:type="dcterms:W3CDTF">2019-06-06T11:40:00Z</dcterms:created>
  <dcterms:modified xsi:type="dcterms:W3CDTF">2020-10-23T13:44:15Z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